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471" r:id="rId6"/>
    <p:sldId id="561" r:id="rId7"/>
    <p:sldId id="562" r:id="rId8"/>
    <p:sldId id="550" r:id="rId9"/>
    <p:sldId id="551" r:id="rId10"/>
    <p:sldId id="552" r:id="rId11"/>
    <p:sldId id="554" r:id="rId12"/>
    <p:sldId id="548" r:id="rId13"/>
    <p:sldId id="555" r:id="rId14"/>
    <p:sldId id="563" r:id="rId15"/>
    <p:sldId id="557" r:id="rId16"/>
    <p:sldId id="558" r:id="rId17"/>
    <p:sldId id="559" r:id="rId18"/>
    <p:sldId id="56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STON, Richard Paul" initials="johnston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5D5E9"/>
    <a:srgbClr val="FF9900"/>
    <a:srgbClr val="66CCFF"/>
    <a:srgbClr val="0000FF"/>
    <a:srgbClr val="3366FF"/>
    <a:srgbClr val="F46710"/>
    <a:srgbClr val="FCF600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79749" autoAdjust="0"/>
  </p:normalViewPr>
  <p:slideViewPr>
    <p:cSldViewPr>
      <p:cViewPr varScale="1">
        <p:scale>
          <a:sx n="91" d="100"/>
          <a:sy n="91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116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Elimination%20inequalit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M:\Disability\Disabil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1"/>
          <c:tx>
            <c:strRef>
              <c:f>Plan1!$B$1</c:f>
              <c:strCache>
                <c:ptCount val="1"/>
                <c:pt idx="0">
                  <c:v>Advantaged group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44450" cap="rnd" cmpd="sng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Plan1!$A$2:$A$3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2030</c:v>
                </c:pt>
              </c:numCache>
            </c:numRef>
          </c:xVal>
          <c:yVal>
            <c:numRef>
              <c:f>Plan1!$B$2:$B$3</c:f>
              <c:numCache>
                <c:formatCode>General</c:formatCode>
                <c:ptCount val="2"/>
                <c:pt idx="0">
                  <c:v>60</c:v>
                </c:pt>
                <c:pt idx="1">
                  <c:v>100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Plan1!$C$1</c:f>
              <c:strCache>
                <c:ptCount val="1"/>
                <c:pt idx="0">
                  <c:v>Disadvantaged group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3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Plan1!$A$2:$A$3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2030</c:v>
                </c:pt>
              </c:numCache>
            </c:numRef>
          </c:xVal>
          <c:yVal>
            <c:numRef>
              <c:f>Plan1!$C$2:$C$3</c:f>
              <c:numCache>
                <c:formatCode>General</c:formatCode>
                <c:ptCount val="2"/>
                <c:pt idx="0">
                  <c:v>15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522664"/>
        <c:axId val="8986529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Plan1!$A$2:$A$3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2015</c:v>
                      </c:pt>
                      <c:pt idx="1">
                        <c:v>2030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Plan1!$A$2:$A$3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2015</c:v>
                      </c:pt>
                      <c:pt idx="1">
                        <c:v>2030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89522664"/>
        <c:scaling>
          <c:orientation val="minMax"/>
          <c:max val="2030"/>
          <c:min val="2015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400" b="1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65296"/>
        <c:crosses val="autoZero"/>
        <c:crossBetween val="midCat"/>
        <c:majorUnit val="5"/>
      </c:valAx>
      <c:valAx>
        <c:axId val="8986529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400" b="1" i="0" u="none" strike="noStrike" kern="1200" baseline="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Access (%)</a:t>
                </a:r>
              </a:p>
            </c:rich>
          </c:tx>
          <c:layout>
            <c:manualLayout>
              <c:xMode val="edge"/>
              <c:yMode val="edge"/>
              <c:x val="6.7340067340067302E-3"/>
              <c:y val="0.4155752761595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8952266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 lang="en-GB" noProof="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F0"/>
              </a:solidFill>
            </c:spPr>
          </c:marker>
          <c:dLbls>
            <c:dLbl>
              <c:idx val="0"/>
              <c:layout/>
              <c:tx>
                <c:strRef>
                  <c:f>'Sheet1 (2)'!$D$2</c:f>
                  <c:strCache>
                    <c:ptCount val="1"/>
                    <c:pt idx="0">
                      <c:v>namibia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{57B2734A-F497-4CF2-8C9F-CAB057158132}</c15:txfldGUID>
                      <c15:f>'Sheet1 (2)'!$D$2</c15:f>
                      <c15:dlblFieldTableCache>
                        <c:ptCount val="1"/>
                        <c:pt idx="0">
                          <c:v>namibia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strRef>
                  <c:f>'Sheet1 (2)'!$D$3</c:f>
                  <c:strCache>
                    <c:ptCount val="1"/>
                    <c:pt idx="0">
                      <c:v>zambia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{FD58A5A4-3A55-4901-8101-52E035FD74D7}</c15:txfldGUID>
                      <c15:f>'Sheet1 (2)'!$D$3</c15:f>
                      <c15:dlblFieldTableCache>
                        <c:ptCount val="1"/>
                        <c:pt idx="0">
                          <c:v>zambia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strRef>
                  <c:f>'Sheet1 (2)'!$D$4</c:f>
                  <c:strCache>
                    <c:ptCount val="1"/>
                    <c:pt idx="0">
                      <c:v>kenya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{86BD7DF0-11C6-4AAD-8B88-2913B91BFAAE}</c15:txfldGUID>
                      <c15:f>'Sheet1 (2)'!$D$4</c15:f>
                      <c15:dlblFieldTableCache>
                        <c:ptCount val="1"/>
                        <c:pt idx="0">
                          <c:v>kenya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strRef>
                  <c:f>'Sheet1 (2)'!$D$5</c:f>
                  <c:strCache>
                    <c:ptCount val="1"/>
                    <c:pt idx="0">
                      <c:v>vietnam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{2E0249FE-0DE9-48D0-A334-848EA8D146A9}</c15:txfldGUID>
                      <c15:f>'Sheet1 (2)'!$D$5</c15:f>
                      <c15:dlblFieldTableCache>
                        <c:ptCount val="1"/>
                        <c:pt idx="0">
                          <c:v>vietnam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/>
              <c:tx>
                <c:strRef>
                  <c:f>'Sheet1 (2)'!$D$6</c:f>
                  <c:strCache>
                    <c:ptCount val="1"/>
                    <c:pt idx="0">
                      <c:v>bangladesh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{D9FBCAE2-E7C6-4543-AC0F-5F689292E78A}</c15:txfldGUID>
                      <c15:f>'Sheet1 (2)'!$D$6</c15:f>
                      <c15:dlblFieldTableCache>
                        <c:ptCount val="1"/>
                        <c:pt idx="0">
                          <c:v>bangladesh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/>
              <c:tx>
                <c:strRef>
                  <c:f>'Sheet1 (2)'!$D$7</c:f>
                  <c:strCache>
                    <c:ptCount val="1"/>
                    <c:pt idx="0">
                      <c:v>latvia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{480C3FC5-B098-4D8A-816C-78CD83ADAE9D}</c15:txfldGUID>
                      <c15:f>'Sheet1 (2)'!$D$7</c15:f>
                      <c15:dlblFieldTableCache>
                        <c:ptCount val="1"/>
                        <c:pt idx="0">
                          <c:v>latvia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/>
              <c:tx>
                <c:strRef>
                  <c:f>'Sheet1 (2)'!$D$8</c:f>
                  <c:strCache>
                    <c:ptCount val="1"/>
                    <c:pt idx="0">
                      <c:v>swaziland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{15E6049F-7327-47E7-A4AB-BF9EFD6E00A2}</c15:txfldGUID>
                      <c15:f>'Sheet1 (2)'!$D$8</c15:f>
                      <c15:dlblFieldTableCache>
                        <c:ptCount val="1"/>
                        <c:pt idx="0">
                          <c:v>swaziland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/>
              <c:tx>
                <c:strRef>
                  <c:f>'Sheet1 (2)'!$D$9</c:f>
                  <c:strCache>
                    <c:ptCount val="1"/>
                    <c:pt idx="0">
                      <c:v>senegal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{D13F1BCF-E4BA-4EF6-8A59-4F815146EA4C}</c15:txfldGUID>
                      <c15:f>'Sheet1 (2)'!$D$9</c15:f>
                      <c15:dlblFieldTableCache>
                        <c:ptCount val="1"/>
                        <c:pt idx="0">
                          <c:v>senegal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/>
              <c:tx>
                <c:strRef>
                  <c:f>'Sheet1 (2)'!$D$10</c:f>
                  <c:strCache>
                    <c:ptCount val="1"/>
                    <c:pt idx="0">
                      <c:v>ethiopia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{462B671C-D832-4EB2-870F-13FEBB6EF80F}</c15:txfldGUID>
                      <c15:f>'Sheet1 (2)'!$D$10</c15:f>
                      <c15:dlblFieldTableCache>
                        <c:ptCount val="1"/>
                        <c:pt idx="0">
                          <c:v>ethiopia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/>
              <c:tx>
                <c:strRef>
                  <c:f>'Sheet1 (2)'!$D$11</c:f>
                  <c:strCache>
                    <c:ptCount val="1"/>
                    <c:pt idx="0">
                      <c:v>malawi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{90544CE3-F216-4DB9-A496-A6C533B5B26A}</c15:txfldGUID>
                      <c15:f>'Sheet1 (2)'!$D$11</c15:f>
                      <c15:dlblFieldTableCache>
                        <c:ptCount val="1"/>
                        <c:pt idx="0">
                          <c:v>malawi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/>
              <c:tx>
                <c:strRef>
                  <c:f>'Sheet1 (2)'!$D$12</c:f>
                  <c:strCache>
                    <c:ptCount val="1"/>
                    <c:pt idx="0">
                      <c:v>tunisia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{7965AA67-B407-4E0C-9A1A-C27427D93C3A}</c15:txfldGUID>
                      <c15:f>'Sheet1 (2)'!$D$12</c15:f>
                      <c15:dlblFieldTableCache>
                        <c:ptCount val="1"/>
                        <c:pt idx="0">
                          <c:v>tunisia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/>
              <c:tx>
                <c:strRef>
                  <c:f>'Sheet1 (2)'!$D$13</c:f>
                  <c:strCache>
                    <c:ptCount val="1"/>
                    <c:pt idx="0">
                      <c:v>srilanka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{40B207B4-9ACB-4878-A211-8092DC30CB6C}</c15:txfldGUID>
                      <c15:f>'Sheet1 (2)'!$D$13</c15:f>
                      <c15:dlblFieldTableCache>
                        <c:ptCount val="1"/>
                        <c:pt idx="0">
                          <c:v>srilanka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/>
              <c:tx>
                <c:strRef>
                  <c:f>'Sheet1 (2)'!$D$14</c:f>
                  <c:strCache>
                    <c:ptCount val="1"/>
                    <c:pt idx="0">
                      <c:v>burkina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{3A17504F-08A8-40DA-8DD2-A70AE747D576}</c15:txfldGUID>
                      <c15:f>'Sheet1 (2)'!$D$14</c15:f>
                      <c15:dlblFieldTableCache>
                        <c:ptCount val="1"/>
                        <c:pt idx="0">
                          <c:v>burkina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/>
              <c:tx>
                <c:strRef>
                  <c:f>'Sheet1 (2)'!$D$15</c:f>
                  <c:strCache>
                    <c:ptCount val="1"/>
                    <c:pt idx="0">
                      <c:v>mali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{ED9754E0-5814-4306-83FE-5196A630B42E}</c15:txfldGUID>
                      <c15:f>'Sheet1 (2)'!$D$15</c15:f>
                      <c15:dlblFieldTableCache>
                        <c:ptCount val="1"/>
                        <c:pt idx="0">
                          <c:v>mali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/>
              <c:tx>
                <c:strRef>
                  <c:f>'Sheet1 (2)'!$D$16</c:f>
                  <c:strCache>
                    <c:ptCount val="1"/>
                    <c:pt idx="0">
                      <c:v>india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{68CD35C2-02F5-43C0-B4A9-4E9B53B6BF4D}</c15:txfldGUID>
                      <c15:f>'Sheet1 (2)'!$D$16</c15:f>
                      <c15:dlblFieldTableCache>
                        <c:ptCount val="1"/>
                        <c:pt idx="0">
                          <c:v>india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/>
              <c:tx>
                <c:strRef>
                  <c:f>'Sheet1 (2)'!$D$17</c:f>
                  <c:strCache>
                    <c:ptCount val="1"/>
                    <c:pt idx="0">
                      <c:v>lao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{33624837-0D45-4E91-9B8A-92540A762EE7}</c15:txfldGUID>
                      <c15:f>'Sheet1 (2)'!$D$17</c15:f>
                      <c15:dlblFieldTableCache>
                        <c:ptCount val="1"/>
                        <c:pt idx="0">
                          <c:v>lao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/>
              <c:tx>
                <c:strRef>
                  <c:f>'Sheet1 (2)'!$D$18</c:f>
                  <c:strCache>
                    <c:ptCount val="1"/>
                    <c:pt idx="0">
                      <c:v>chad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{73AF191B-EA75-4105-B365-3D2F19E6FE4B}</c15:txfldGUID>
                      <c15:f>'Sheet1 (2)'!$D$18</c15:f>
                      <c15:dlblFieldTableCache>
                        <c:ptCount val="1"/>
                        <c:pt idx="0">
                          <c:v>chad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/>
              <c:tx>
                <c:strRef>
                  <c:f>'Sheet1 (2)'!$D$19</c:f>
                  <c:strCache>
                    <c:ptCount val="1"/>
                    <c:pt idx="0">
                      <c:v>southafrica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{0D4FAF03-5E9D-4FD3-8186-C2ECB9114C40}</c15:txfldGUID>
                      <c15:f>'Sheet1 (2)'!$D$19</c15:f>
                      <c15:dlblFieldTableCache>
                        <c:ptCount val="1"/>
                        <c:pt idx="0">
                          <c:v>southafrica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/>
              <c:tx>
                <c:strRef>
                  <c:f>'Sheet1 (2)'!$D$20</c:f>
                  <c:strCache>
                    <c:ptCount val="1"/>
                    <c:pt idx="0">
                      <c:v>morocco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{065A5FD7-2C90-4475-AC3F-13CC41D41ED3}</c15:txfldGUID>
                      <c15:f>'Sheet1 (2)'!$D$20</c15:f>
                      <c15:dlblFieldTableCache>
                        <c:ptCount val="1"/>
                        <c:pt idx="0">
                          <c:v>morocco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/>
              <c:tx>
                <c:strRef>
                  <c:f>'Sheet1 (2)'!$D$21</c:f>
                  <c:strCache>
                    <c:ptCount val="1"/>
                    <c:pt idx="0">
                      <c:v>guatemala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{59BE3551-8960-46EC-9C39-62903FF48740}</c15:txfldGUID>
                      <c15:f>'Sheet1 (2)'!$D$21</c15:f>
                      <c15:dlblFieldTableCache>
                        <c:ptCount val="1"/>
                        <c:pt idx="0">
                          <c:v>guatemala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layout/>
              <c:tx>
                <c:strRef>
                  <c:f>'Sheet1 (2)'!$D$22</c:f>
                  <c:strCache>
                    <c:ptCount val="1"/>
                    <c:pt idx="0">
                      <c:v>nepal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{E8B302E9-6F4A-45BB-BADC-765803CDBBA1}</c15:txfldGUID>
                      <c15:f>'Sheet1 (2)'!$D$22</c15:f>
                      <c15:dlblFieldTableCache>
                        <c:ptCount val="1"/>
                        <c:pt idx="0">
                          <c:v>nepal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layout/>
              <c:tx>
                <c:strRef>
                  <c:f>'Sheet1 (2)'!$D$23</c:f>
                  <c:strCache>
                    <c:ptCount val="1"/>
                    <c:pt idx="0">
                      <c:v>myanmar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{3F6841C6-551C-4DEF-AC5F-0BC61FC2E3C6}</c15:txfldGUID>
                      <c15:f>'Sheet1 (2)'!$D$23</c15:f>
                      <c15:dlblFieldTableCache>
                        <c:ptCount val="1"/>
                        <c:pt idx="0">
                          <c:v>myanmar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layout/>
              <c:tx>
                <c:strRef>
                  <c:f>'Sheet1 (2)'!$D$24</c:f>
                  <c:strCache>
                    <c:ptCount val="1"/>
                    <c:pt idx="0">
                      <c:v>ecuador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{5499B8F7-9D6E-4585-84F3-4661F5804671}</c15:txfldGUID>
                      <c15:f>'Sheet1 (2)'!$D$24</c15:f>
                      <c15:dlblFieldTableCache>
                        <c:ptCount val="1"/>
                        <c:pt idx="0">
                          <c:v>ecuador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layout/>
              <c:tx>
                <c:strRef>
                  <c:f>'Sheet1 (2)'!$D$25</c:f>
                  <c:strCache>
                    <c:ptCount val="1"/>
                    <c:pt idx="0">
                      <c:v>china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{92FE4C27-AF99-412C-BCFD-52D69C2CA91A}</c15:txfldGUID>
                      <c15:f>'Sheet1 (2)'!$D$25</c15:f>
                      <c15:dlblFieldTableCache>
                        <c:ptCount val="1"/>
                        <c:pt idx="0">
                          <c:v>china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layout/>
              <c:tx>
                <c:strRef>
                  <c:f>'Sheet1 (2)'!$D$26</c:f>
                  <c:strCache>
                    <c:ptCount val="1"/>
                    <c:pt idx="0">
                      <c:v>philippines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{27D2A8BB-F3BC-4D04-B95A-90DB7B7E0695}</c15:txfldGUID>
                      <c15:f>'Sheet1 (2)'!$D$26</c15:f>
                      <c15:dlblFieldTableCache>
                        <c:ptCount val="1"/>
                        <c:pt idx="0">
                          <c:v>philippines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layout/>
              <c:tx>
                <c:strRef>
                  <c:f>'Sheet1 (2)'!$D$27</c:f>
                  <c:strCache>
                    <c:ptCount val="1"/>
                    <c:pt idx="0">
                      <c:v>paraguay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{E2990BC0-2018-478C-94ED-1592ADB0E34D}</c15:txfldGUID>
                      <c15:f>'Sheet1 (2)'!$D$27</c15:f>
                      <c15:dlblFieldTableCache>
                        <c:ptCount val="1"/>
                        <c:pt idx="0">
                          <c:v>paraguay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layout/>
              <c:tx>
                <c:strRef>
                  <c:f>'Sheet1 (2)'!$D$28</c:f>
                  <c:strCache>
                    <c:ptCount val="1"/>
                    <c:pt idx="0">
                      <c:v>malaysia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{DFDD476A-C5C7-42B0-8FBB-C0EBD9019A36}</c15:txfldGUID>
                      <c15:f>'Sheet1 (2)'!$D$28</c15:f>
                      <c15:dlblFieldTableCache>
                        <c:ptCount val="1"/>
                        <c:pt idx="0">
                          <c:v>malaysia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layout/>
              <c:tx>
                <c:strRef>
                  <c:f>'Sheet1 (2)'!$D$29</c:f>
                  <c:strCache>
                    <c:ptCount val="1"/>
                    <c:pt idx="0">
                      <c:v>russia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{821F825F-75AE-4C8E-8BB4-4B28C0B7C319}</c15:txfldGUID>
                      <c15:f>'Sheet1 (2)'!$D$29</c15:f>
                      <c15:dlblFieldTableCache>
                        <c:ptCount val="1"/>
                        <c:pt idx="0">
                          <c:v>russia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layout/>
              <c:tx>
                <c:strRef>
                  <c:f>'Sheet1 (2)'!$D$30</c:f>
                  <c:strCache>
                    <c:ptCount val="1"/>
                    <c:pt idx="0">
                      <c:v>croatia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{7E2622BC-01AF-4B74-BBDD-90576D8324F3}</c15:txfldGUID>
                      <c15:f>'Sheet1 (2)'!$D$30</c15:f>
                      <c15:dlblFieldTableCache>
                        <c:ptCount val="1"/>
                        <c:pt idx="0">
                          <c:v>croatia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layout/>
              <c:tx>
                <c:strRef>
                  <c:f>'Sheet1 (2)'!$D$31</c:f>
                  <c:strCache>
                    <c:ptCount val="1"/>
                    <c:pt idx="0">
                      <c:v>kazakhstan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{CC489FB8-B27E-42A2-9D33-B35B42D309D2}</c15:txfldGUID>
                      <c15:f>'Sheet1 (2)'!$D$31</c15:f>
                      <c15:dlblFieldTableCache>
                        <c:ptCount val="1"/>
                        <c:pt idx="0">
                          <c:v>kazakhstan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layout/>
              <c:tx>
                <c:strRef>
                  <c:f>'Sheet1 (2)'!$D$32</c:f>
                  <c:strCache>
                    <c:ptCount val="1"/>
                    <c:pt idx="0">
                      <c:v>zimbabwe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{5252770A-8F09-4FDD-BA43-A1207967B259}</c15:txfldGUID>
                      <c15:f>'Sheet1 (2)'!$D$32</c15:f>
                      <c15:dlblFieldTableCache>
                        <c:ptCount val="1"/>
                        <c:pt idx="0">
                          <c:v>zimbabwe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layout/>
              <c:tx>
                <c:strRef>
                  <c:f>'Sheet1 (2)'!$D$33</c:f>
                  <c:strCache>
                    <c:ptCount val="1"/>
                    <c:pt idx="0">
                      <c:v>mexico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{8C2BC5FD-6C96-491C-A371-396BE44E339F}</c15:txfldGUID>
                      <c15:f>'Sheet1 (2)'!$D$33</c15:f>
                      <c15:dlblFieldTableCache>
                        <c:ptCount val="1"/>
                        <c:pt idx="0">
                          <c:v>mexico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2"/>
              <c:layout/>
              <c:tx>
                <c:strRef>
                  <c:f>'Sheet1 (2)'!$D$34</c:f>
                  <c:strCache>
                    <c:ptCount val="1"/>
                    <c:pt idx="0">
                      <c:v>ghana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{02F9FE82-054B-4AC4-915A-F4359E4A5137}</c15:txfldGUID>
                      <c15:f>'Sheet1 (2)'!$D$34</c15:f>
                      <c15:dlblFieldTableCache>
                        <c:ptCount val="1"/>
                        <c:pt idx="0">
                          <c:v>ghana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3"/>
              <c:layout/>
              <c:tx>
                <c:strRef>
                  <c:f>'Sheet1 (2)'!$D$35</c:f>
                  <c:strCache>
                    <c:ptCount val="1"/>
                    <c:pt idx="0">
                      <c:v>uae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{34543669-FFF2-48CA-A149-E12A397F3616}</c15:txfldGUID>
                      <c15:f>'Sheet1 (2)'!$D$35</c15:f>
                      <c15:dlblFieldTableCache>
                        <c:ptCount val="1"/>
                        <c:pt idx="0">
                          <c:v>uae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4"/>
              <c:layout/>
              <c:tx>
                <c:strRef>
                  <c:f>'Sheet1 (2)'!$D$36</c:f>
                  <c:strCache>
                    <c:ptCount val="1"/>
                    <c:pt idx="0">
                      <c:v>czech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{AC309E6B-18AA-4D2C-BFDD-A3F185B20F57}</c15:txfldGUID>
                      <c15:f>'Sheet1 (2)'!$D$36</c15:f>
                      <c15:dlblFieldTableCache>
                        <c:ptCount val="1"/>
                        <c:pt idx="0">
                          <c:v>czech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'Sheet1 (2)'!$E$2:$E$36</c:f>
              <c:numCache>
                <c:formatCode>0%</c:formatCode>
                <c:ptCount val="35"/>
                <c:pt idx="0">
                  <c:v>6.0000000000000053E-2</c:v>
                </c:pt>
                <c:pt idx="1">
                  <c:v>9.2999999999999972E-2</c:v>
                </c:pt>
                <c:pt idx="2">
                  <c:v>0.16099999999999992</c:v>
                </c:pt>
                <c:pt idx="3">
                  <c:v>9.8999999999999977E-2</c:v>
                </c:pt>
                <c:pt idx="4">
                  <c:v>7.0000000000000062E-3</c:v>
                </c:pt>
                <c:pt idx="5">
                  <c:v>1.4000000000000012E-2</c:v>
                </c:pt>
                <c:pt idx="6">
                  <c:v>3.499999999999992E-2</c:v>
                </c:pt>
                <c:pt idx="7">
                  <c:v>7.8999999999999959E-2</c:v>
                </c:pt>
                <c:pt idx="8">
                  <c:v>2.0999999999999963E-2</c:v>
                </c:pt>
                <c:pt idx="9">
                  <c:v>9.3000000000000083E-2</c:v>
                </c:pt>
                <c:pt idx="10">
                  <c:v>2.5000000000000022E-2</c:v>
                </c:pt>
                <c:pt idx="11">
                  <c:v>6.5999999999999948E-2</c:v>
                </c:pt>
                <c:pt idx="12">
                  <c:v>8.9000000000000079E-2</c:v>
                </c:pt>
                <c:pt idx="13">
                  <c:v>9.000000000000008E-3</c:v>
                </c:pt>
                <c:pt idx="14">
                  <c:v>0</c:v>
                </c:pt>
                <c:pt idx="15">
                  <c:v>5.4999999999999938E-2</c:v>
                </c:pt>
                <c:pt idx="16">
                  <c:v>0.13800000000000001</c:v>
                </c:pt>
                <c:pt idx="17">
                  <c:v>6.7999999999999949E-2</c:v>
                </c:pt>
                <c:pt idx="18">
                  <c:v>2.5000000000000022E-2</c:v>
                </c:pt>
                <c:pt idx="19">
                  <c:v>1.0000000000000009E-2</c:v>
                </c:pt>
                <c:pt idx="20">
                  <c:v>2.9999999999999916E-2</c:v>
                </c:pt>
                <c:pt idx="21">
                  <c:v>3.1000000000000028E-2</c:v>
                </c:pt>
                <c:pt idx="22">
                  <c:v>3.3000000000000029E-2</c:v>
                </c:pt>
                <c:pt idx="23">
                  <c:v>0.14200000000000002</c:v>
                </c:pt>
                <c:pt idx="24">
                  <c:v>1.9000000000000017E-2</c:v>
                </c:pt>
                <c:pt idx="25">
                  <c:v>3.2000000000000028E-2</c:v>
                </c:pt>
                <c:pt idx="26">
                  <c:v>2.300000000000002E-2</c:v>
                </c:pt>
                <c:pt idx="27">
                  <c:v>5.0000000000000044E-3</c:v>
                </c:pt>
                <c:pt idx="28">
                  <c:v>2.4000000000000021E-2</c:v>
                </c:pt>
                <c:pt idx="29">
                  <c:v>7.0000000000000062E-3</c:v>
                </c:pt>
                <c:pt idx="30">
                  <c:v>5.8000000000000052E-2</c:v>
                </c:pt>
                <c:pt idx="31">
                  <c:v>5.0000000000000044E-3</c:v>
                </c:pt>
                <c:pt idx="32">
                  <c:v>2.9000000000000026E-2</c:v>
                </c:pt>
                <c:pt idx="33">
                  <c:v>0.127</c:v>
                </c:pt>
                <c:pt idx="34">
                  <c:v>3.0000000000000027E-3</c:v>
                </c:pt>
              </c:numCache>
            </c:numRef>
          </c:xVal>
          <c:yVal>
            <c:numRef>
              <c:f>'Sheet1 (2)'!$F$2:$F$36</c:f>
              <c:numCache>
                <c:formatCode>0%</c:formatCode>
                <c:ptCount val="35"/>
                <c:pt idx="0">
                  <c:v>0.22500000000000001</c:v>
                </c:pt>
                <c:pt idx="1">
                  <c:v>0.18699999999999994</c:v>
                </c:pt>
                <c:pt idx="2">
                  <c:v>0.15700000000000003</c:v>
                </c:pt>
                <c:pt idx="3">
                  <c:v>0.12599999999999989</c:v>
                </c:pt>
                <c:pt idx="4">
                  <c:v>9.8999999999999977E-2</c:v>
                </c:pt>
                <c:pt idx="5">
                  <c:v>9.1000000000000081E-2</c:v>
                </c:pt>
                <c:pt idx="6">
                  <c:v>9.099999999999997E-2</c:v>
                </c:pt>
                <c:pt idx="7">
                  <c:v>8.6999999999999966E-2</c:v>
                </c:pt>
                <c:pt idx="8">
                  <c:v>7.4999999999999997E-2</c:v>
                </c:pt>
                <c:pt idx="9">
                  <c:v>7.2000000000000064E-2</c:v>
                </c:pt>
                <c:pt idx="10">
                  <c:v>7.2000000000000064E-2</c:v>
                </c:pt>
                <c:pt idx="11">
                  <c:v>6.7999999999999949E-2</c:v>
                </c:pt>
                <c:pt idx="12">
                  <c:v>6.3E-2</c:v>
                </c:pt>
                <c:pt idx="13">
                  <c:v>5.6000000000000022E-2</c:v>
                </c:pt>
                <c:pt idx="14">
                  <c:v>6.6000000000000003E-2</c:v>
                </c:pt>
                <c:pt idx="15">
                  <c:v>5.2999999999999992E-2</c:v>
                </c:pt>
                <c:pt idx="16">
                  <c:v>5.2000000000000018E-2</c:v>
                </c:pt>
                <c:pt idx="17">
                  <c:v>5.0000000000000044E-2</c:v>
                </c:pt>
                <c:pt idx="18">
                  <c:v>4.9999999999999933E-2</c:v>
                </c:pt>
                <c:pt idx="19">
                  <c:v>4.8000000000000043E-2</c:v>
                </c:pt>
                <c:pt idx="20">
                  <c:v>4.3999999999999984E-2</c:v>
                </c:pt>
                <c:pt idx="21">
                  <c:v>3.9000000000000035E-2</c:v>
                </c:pt>
                <c:pt idx="22">
                  <c:v>3.8000000000000034E-2</c:v>
                </c:pt>
                <c:pt idx="23">
                  <c:v>3.1999999999999917E-2</c:v>
                </c:pt>
                <c:pt idx="24">
                  <c:v>3.1000000000000028E-2</c:v>
                </c:pt>
                <c:pt idx="25">
                  <c:v>2.6000000000000023E-2</c:v>
                </c:pt>
                <c:pt idx="26">
                  <c:v>2.5000000000000022E-2</c:v>
                </c:pt>
                <c:pt idx="27">
                  <c:v>2.4000000000000021E-2</c:v>
                </c:pt>
                <c:pt idx="28">
                  <c:v>2.200000000000002E-2</c:v>
                </c:pt>
                <c:pt idx="29">
                  <c:v>1.8000000000000016E-2</c:v>
                </c:pt>
                <c:pt idx="30">
                  <c:v>1.8000000000000016E-2</c:v>
                </c:pt>
                <c:pt idx="31">
                  <c:v>1.3000000000000012E-2</c:v>
                </c:pt>
                <c:pt idx="32">
                  <c:v>8.0000000000000071E-3</c:v>
                </c:pt>
                <c:pt idx="33">
                  <c:v>6.0000000000000053E-3</c:v>
                </c:pt>
                <c:pt idx="34">
                  <c:v>1.0000000000000009E-3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646216"/>
        <c:axId val="103646608"/>
      </c:scatterChart>
      <c:valAx>
        <c:axId val="103646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Access to improved water: disability gap (% pt)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03646608"/>
        <c:crosses val="autoZero"/>
        <c:crossBetween val="midCat"/>
      </c:valAx>
      <c:valAx>
        <c:axId val="103646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Access to improved sanitation: disability gap (% pt)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036462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0.07457</cdr:x>
      <cdr:y>0.11864</cdr:y>
    </cdr:from>
    <cdr:to>
      <cdr:x>0.42874</cdr:x>
      <cdr:y>0.25405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25918" y="395943"/>
          <a:ext cx="2022883" cy="45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 smtClean="0">
              <a:solidFill>
                <a:schemeClr val="accent2">
                  <a:lumMod val="75000"/>
                </a:schemeClr>
              </a:solidFill>
            </a:rPr>
            <a:t>Advantaged</a:t>
          </a:r>
          <a:r>
            <a:rPr lang="pt-BR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pt-BR" sz="1800" b="1" dirty="0" err="1">
              <a:solidFill>
                <a:schemeClr val="accent2">
                  <a:lumMod val="75000"/>
                </a:schemeClr>
              </a:solidFill>
            </a:rPr>
            <a:t>group</a:t>
          </a:r>
          <a:endParaRPr lang="pt-BR" sz="18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0.44861</cdr:x>
      <cdr:y>0.46332</cdr:y>
    </cdr:from>
    <cdr:to>
      <cdr:x>0.80278</cdr:x>
      <cdr:y>0.59873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562289" y="1546274"/>
          <a:ext cx="2022883" cy="45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noProof="0" dirty="0" smtClean="0">
              <a:solidFill>
                <a:schemeClr val="accent3">
                  <a:lumMod val="75000"/>
                </a:schemeClr>
              </a:solidFill>
            </a:rPr>
            <a:t>Disadvantaged group</a:t>
          </a:r>
          <a:endParaRPr lang="en-GB" sz="1800" b="1" noProof="0" dirty="0">
            <a:solidFill>
              <a:schemeClr val="accent3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48D191-3A34-4CC2-8F46-90CEBC28B4C2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12E5F5-8D36-4F91-9EF5-C107DF19A0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80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3306F4-4DB0-4525-B867-231316508795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EE0076-A2B6-457E-8F3E-7DAD46FA07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0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Intro</a:t>
            </a:r>
            <a:r>
              <a:rPr lang="en-US" baseline="0" dirty="0" smtClean="0"/>
              <a:t> WHO/UNICEF JMP – 25 years, final MDG report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Monitoring of access to basic services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Summary of the recommendations of an END working group and recent taskforce deliberations (report forthcoming)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E67C9A-1597-43EA-B33D-17813EAD734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0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WHS asked “</a:t>
            </a:r>
            <a:r>
              <a:rPr lang="en-US" dirty="0" smtClean="0"/>
              <a:t>What type of toilet facilities does your household use?“</a:t>
            </a:r>
          </a:p>
          <a:p>
            <a:r>
              <a:rPr lang="en-US" b="1" dirty="0" smtClean="0"/>
              <a:t>Disability based on interviewer</a:t>
            </a:r>
            <a:r>
              <a:rPr lang="en-US" b="1" baseline="0" dirty="0" smtClean="0"/>
              <a:t> observations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Notes</a:t>
            </a:r>
            <a:endParaRPr lang="en-GB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Part of this published in 2014 report</a:t>
            </a:r>
            <a:r>
              <a:rPr lang="en-GB" baseline="0" dirty="0" smtClean="0"/>
              <a:t> – quantifying differential access is difficult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Disability module in WHS – randomly selecting a member of household (Kish in the household)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Caveats: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Definition of disability (World report on disability)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Life course – anybody can be disabled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Physical disabilities (only blindness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baseline="0" dirty="0" smtClean="0"/>
              <a:t>Hardly any difference in the remaining 15 (some the other way around)</a:t>
            </a:r>
          </a:p>
          <a:p>
            <a:endParaRPr lang="en-GB" baseline="0" dirty="0" smtClean="0"/>
          </a:p>
          <a:p>
            <a:r>
              <a:rPr lang="en-GB" baseline="0" dirty="0" smtClean="0"/>
              <a:t>Washington vs </a:t>
            </a:r>
            <a:r>
              <a:rPr lang="en-GB" baseline="0" dirty="0" err="1" smtClean="0"/>
              <a:t>alacros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21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Part of this published in 2014 report</a:t>
            </a:r>
            <a:r>
              <a:rPr lang="en-GB" baseline="0" dirty="0" smtClean="0"/>
              <a:t> – quantifying differential access is difficult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Disability module in WHS – randomly selecting a member of household (Kish in the household)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Caveats: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Definition of disability (World report on disability)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Life course – anybody can be disabled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Physical disabilities (only blindness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baseline="0" dirty="0" smtClean="0"/>
              <a:t>Hardly any difference in the remaining 15 (some the other way around)</a:t>
            </a:r>
          </a:p>
          <a:p>
            <a:endParaRPr lang="en-GB" baseline="0" dirty="0" smtClean="0"/>
          </a:p>
          <a:p>
            <a:r>
              <a:rPr lang="en-GB" baseline="0" dirty="0" smtClean="0"/>
              <a:t>Washington vs </a:t>
            </a:r>
            <a:r>
              <a:rPr lang="en-GB" baseline="0" dirty="0" err="1" smtClean="0"/>
              <a:t>alacros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12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2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 we mean by inclusive and accessible (acknowledge work of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 all with no exception</a:t>
            </a:r>
            <a:r>
              <a:rPr lang="en-US" baseline="0" dirty="0" smtClean="0"/>
              <a:t>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Inclusive approaches need to be fully embedded.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Example from Guyana: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Disabilities-friendly washroom in a fully accessible, state of the art children’s playground </a:t>
            </a:r>
            <a:r>
              <a:rPr lang="en-US" sz="1100" dirty="0" smtClean="0"/>
              <a:t>Georgetown, Guyana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05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Malawi, District Councils commission local masons to build accessible facilities in CFS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9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Universal and equitable</a:t>
            </a:r>
          </a:p>
          <a:p>
            <a:r>
              <a:rPr lang="en-GB" dirty="0" smtClean="0"/>
              <a:t>For</a:t>
            </a:r>
            <a:r>
              <a:rPr lang="en-GB" baseline="0" dirty="0" smtClean="0"/>
              <a:t> all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 longer only tracking access to basic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1E1D-F3C6-4739-82E9-8FE215B819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4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Safely-managed</a:t>
            </a:r>
            <a:r>
              <a:rPr lang="en-GB" baseline="0" dirty="0" smtClean="0"/>
              <a:t> drinking water is the top level for the proposed service ladder, running from no service to s-m</a:t>
            </a:r>
          </a:p>
          <a:p>
            <a:r>
              <a:rPr lang="en-GB" baseline="0" dirty="0" smtClean="0"/>
              <a:t>This ladder aims to capture progressive realisation of the HRWS</a:t>
            </a:r>
          </a:p>
          <a:p>
            <a:r>
              <a:rPr lang="en-GB" baseline="0" dirty="0" smtClean="0"/>
              <a:t>It is also a monitoring ladder, increasing sophistication of monitoring allows countries to track higher levels of service  - in many cases these may happen in tandem.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955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8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1" dirty="0" smtClean="0"/>
              <a:t>Universal</a:t>
            </a:r>
            <a:r>
              <a:rPr lang="fr-CH" b="1" baseline="0" dirty="0" smtClean="0"/>
              <a:t> and «for all»</a:t>
            </a:r>
          </a:p>
          <a:p>
            <a:r>
              <a:rPr lang="fr-CH" b="1" baseline="0" dirty="0" err="1" smtClean="0"/>
              <a:t>Vulnerable</a:t>
            </a:r>
            <a:r>
              <a:rPr lang="fr-CH" b="1" baseline="0" dirty="0" smtClean="0"/>
              <a:t> situations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1E1D-F3C6-4739-82E9-8FE215B819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4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Message from</a:t>
            </a:r>
            <a:r>
              <a:rPr lang="pt-BR" baseline="0" dirty="0" smtClean="0"/>
              <a:t> Special Rapporteur – can’t just look at poverty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6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7260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7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7260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1E1D-F3C6-4739-82E9-8FE215B819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41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Taskforce on inequalities</a:t>
            </a:r>
            <a:r>
              <a:rPr lang="en-GB" baseline="0" dirty="0" smtClean="0"/>
              <a:t> – this is the list of priority equity stratifiers</a:t>
            </a:r>
          </a:p>
          <a:p>
            <a:r>
              <a:rPr lang="en-GB" baseline="0" dirty="0" smtClean="0"/>
              <a:t>We hope to work with the disability community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2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81EA-0585-4F2C-A567-A93783B77273}" type="datetime1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22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1412875"/>
            <a:ext cx="8207375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AD23E-F2E5-44E0-A687-2B50288690D4}" type="datetime1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345A-CEF1-481D-A52A-F3E6663C04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1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32938-6A3E-42CA-A6ED-9CF5695E30BE}" type="datetime1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67CB-7DF5-4164-BBDE-48756AE655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7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813" y="1412875"/>
            <a:ext cx="9144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412875"/>
            <a:ext cx="9144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1412875"/>
            <a:ext cx="9144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68313" y="1412875"/>
            <a:ext cx="8207375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BCA2-2593-43B4-B0CD-DA25AB27BF2B}" type="datetime1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39FE-7BC6-42BD-B27E-1F76D60FE7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499F-F88C-4609-8CBF-204D6DF04638}" type="datetime1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6DC3-FAB3-4B31-A048-DE3A01B7ED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41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3813" y="1412875"/>
            <a:ext cx="9144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1412875"/>
            <a:ext cx="9144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412875"/>
            <a:ext cx="9144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68313" y="1412875"/>
            <a:ext cx="8207375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FBB6-2C6E-4A4F-BF51-470E0ACC05F9}" type="datetime1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8AB6-D351-443A-AE22-965216EC39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08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3813" y="1412875"/>
            <a:ext cx="9144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412875"/>
            <a:ext cx="9144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68313" y="1412875"/>
            <a:ext cx="8207375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F018-F763-4672-8526-C0D7A326CBE2}" type="datetime1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F1BA-A908-429E-98ED-3AD8F4510D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7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3813" y="1412875"/>
            <a:ext cx="9144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468313" y="1412875"/>
            <a:ext cx="8207375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3E2D-93F4-4CCC-ABB6-24FB89589160}" type="datetime1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E528-3F6C-4394-945C-83D884877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4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108F-B59E-44C0-95A0-6FA2B5E98003}" type="datetime1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B7EF-36F7-461C-9493-BDD6F213FE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7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BD32-43B0-458B-9BA5-2636885D0BE8}" type="datetime1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6102-471D-4495-B3F4-2D42AD8432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34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824B-96FF-4C56-843F-16462DECD02B}" type="datetime1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ECEB-05EE-44EF-895A-41F0C3F293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9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9144000" cy="83661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DF343E-F1EA-4465-BF2A-EF9400972563}" type="datetime1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-23813" y="1412875"/>
            <a:ext cx="9144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BE56B-010E-4616-ABA9-1B499FE467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76975"/>
            <a:ext cx="189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72213"/>
            <a:ext cx="15398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 descr="D:\Admin\Logo\JMP_long v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2" y="6291263"/>
            <a:ext cx="2695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6" r:id="rId3"/>
    <p:sldLayoutId id="2147483673" r:id="rId4"/>
    <p:sldLayoutId id="2147483674" r:id="rId5"/>
    <p:sldLayoutId id="2147483675" r:id="rId6"/>
    <p:sldLayoutId id="2147483667" r:id="rId7"/>
    <p:sldLayoutId id="2147483668" r:id="rId8"/>
    <p:sldLayoutId id="2147483669" r:id="rId9"/>
    <p:sldLayoutId id="2147483676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8092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66CCFF"/>
                </a:solidFill>
              </a:rPr>
              <a:t>Monitoring access </a:t>
            </a:r>
            <a:r>
              <a:rPr lang="en-US" sz="3600" dirty="0">
                <a:solidFill>
                  <a:srgbClr val="66CCFF"/>
                </a:solidFill>
              </a:rPr>
              <a:t>to water, sanitation and hygiene for </a:t>
            </a:r>
            <a:r>
              <a:rPr lang="en-US" sz="3600" dirty="0" smtClean="0">
                <a:solidFill>
                  <a:srgbClr val="66CCFF"/>
                </a:solidFill>
              </a:rPr>
              <a:t>people with </a:t>
            </a:r>
            <a:r>
              <a:rPr lang="en-US" sz="3600" dirty="0">
                <a:solidFill>
                  <a:srgbClr val="66CCFF"/>
                </a:solidFill>
              </a:rPr>
              <a:t>disabilities</a:t>
            </a:r>
            <a:r>
              <a:rPr lang="fr-CH" dirty="0" smtClean="0"/>
              <a:t/>
            </a:r>
            <a:br>
              <a:rPr lang="fr-CH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Rob Bain, UNICEF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Rifat Hossain, WHO</a:t>
            </a:r>
            <a:endParaRPr lang="fr-CH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CH" dirty="0" smtClean="0"/>
              <a:t>3</a:t>
            </a:r>
            <a:r>
              <a:rPr lang="fr-CH" baseline="30000" dirty="0" smtClean="0"/>
              <a:t>rd</a:t>
            </a:r>
            <a:r>
              <a:rPr lang="fr-CH" dirty="0" smtClean="0"/>
              <a:t> May, 2016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4638"/>
          <a:stretch/>
        </p:blipFill>
        <p:spPr bwMode="auto">
          <a:xfrm>
            <a:off x="3347864" y="5318760"/>
            <a:ext cx="2304256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45" y="3656380"/>
            <a:ext cx="1602310" cy="2071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5201"/>
          <a:stretch/>
        </p:blipFill>
        <p:spPr>
          <a:xfrm>
            <a:off x="7150278" y="3656380"/>
            <a:ext cx="1436941" cy="2111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en-GB" altLang="en-US" sz="3000" dirty="0" smtClean="0">
                <a:latin typeface="Calibri" pitchFamily="34" charset="0"/>
                <a:cs typeface="Arial" charset="0"/>
              </a:rPr>
              <a:t>Data: world health surveys  in 2003/2004</a:t>
            </a: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9D02-54E6-48B7-B65B-72D57F1FC91F}" type="slidenum">
              <a:rPr lang="en-GB" smtClean="0"/>
              <a:t>10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5638168" cy="3663802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6156176" y="1417638"/>
            <a:ext cx="2808312" cy="4531642"/>
          </a:xfrm>
          <a:prstGeom prst="flowChartProcess">
            <a:avLst/>
          </a:prstGeom>
          <a:solidFill>
            <a:srgbClr val="C5D5E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B0F0"/>
                </a:solidFill>
              </a:rPr>
              <a:t>World Report on Disability used data from World Health Surveys from 50 countries.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B0F0"/>
                </a:solidFill>
              </a:rPr>
              <a:t>JMP analysis: difference in access </a:t>
            </a:r>
            <a:r>
              <a:rPr lang="en-GB" sz="1400" dirty="0" smtClean="0">
                <a:solidFill>
                  <a:srgbClr val="00B0F0"/>
                </a:solidFill>
              </a:rPr>
              <a:t>between household with </a:t>
            </a:r>
            <a:r>
              <a:rPr lang="en-GB" sz="1400" dirty="0" smtClean="0">
                <a:solidFill>
                  <a:srgbClr val="00B0F0"/>
                </a:solidFill>
              </a:rPr>
              <a:t>people with </a:t>
            </a:r>
            <a:r>
              <a:rPr lang="en-GB" sz="1400" dirty="0">
                <a:solidFill>
                  <a:srgbClr val="00B0F0"/>
                </a:solidFill>
              </a:rPr>
              <a:t>and </a:t>
            </a:r>
            <a:r>
              <a:rPr lang="en-GB" sz="1400" dirty="0" smtClean="0">
                <a:solidFill>
                  <a:srgbClr val="00B0F0"/>
                </a:solidFill>
              </a:rPr>
              <a:t>without disability (35 countries)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B0F0"/>
                </a:solidFill>
              </a:rPr>
              <a:t>Disability: present data </a:t>
            </a:r>
            <a:r>
              <a:rPr lang="en-GB" sz="1400" dirty="0">
                <a:solidFill>
                  <a:srgbClr val="00B0F0"/>
                </a:solidFill>
              </a:rPr>
              <a:t>does not provide a clear picture of the nature or scale of this </a:t>
            </a:r>
            <a:r>
              <a:rPr lang="en-GB" sz="1400" dirty="0" smtClean="0">
                <a:solidFill>
                  <a:srgbClr val="00B0F0"/>
                </a:solidFill>
              </a:rPr>
              <a:t>inequality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B0F0"/>
                </a:solidFill>
              </a:rPr>
              <a:t>Quantifying </a:t>
            </a:r>
            <a:r>
              <a:rPr lang="en-GB" sz="1400" dirty="0">
                <a:solidFill>
                  <a:srgbClr val="00B0F0"/>
                </a:solidFill>
              </a:rPr>
              <a:t>differential access within households </a:t>
            </a:r>
            <a:r>
              <a:rPr lang="en-GB" sz="1400" dirty="0" smtClean="0">
                <a:solidFill>
                  <a:srgbClr val="00B0F0"/>
                </a:solidFill>
              </a:rPr>
              <a:t>is  </a:t>
            </a:r>
            <a:r>
              <a:rPr lang="en-GB" sz="1400" dirty="0">
                <a:solidFill>
                  <a:srgbClr val="00B0F0"/>
                </a:solidFill>
              </a:rPr>
              <a:t>difficult. </a:t>
            </a:r>
          </a:p>
        </p:txBody>
      </p:sp>
    </p:spTree>
    <p:extLst>
      <p:ext uri="{BB962C8B-B14F-4D97-AF65-F5344CB8AC3E}">
        <p14:creationId xmlns:p14="http://schemas.microsoft.com/office/powerpoint/2010/main" val="40076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en-GB" altLang="en-US" sz="3000" dirty="0" smtClean="0">
                <a:latin typeface="Calibri" pitchFamily="34" charset="0"/>
                <a:cs typeface="Arial" charset="0"/>
              </a:rPr>
              <a:t>Data: world health surveys  in 2003/2004</a:t>
            </a: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9D02-54E6-48B7-B65B-72D57F1FC91F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611560" y="1628800"/>
          <a:ext cx="5400600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lowchart: Process 6"/>
          <p:cNvSpPr/>
          <p:nvPr/>
        </p:nvSpPr>
        <p:spPr>
          <a:xfrm>
            <a:off x="6156176" y="1417638"/>
            <a:ext cx="2808312" cy="4531642"/>
          </a:xfrm>
          <a:prstGeom prst="flowChartProcess">
            <a:avLst/>
          </a:prstGeom>
          <a:solidFill>
            <a:srgbClr val="C5D5E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B0F0"/>
                </a:solidFill>
              </a:rPr>
              <a:t>World Report on Disability used data from World Health Surveys from 50 countries.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B0F0"/>
                </a:solidFill>
              </a:rPr>
              <a:t>JMP analysis: difference in access </a:t>
            </a:r>
            <a:r>
              <a:rPr lang="en-GB" sz="1400" dirty="0" smtClean="0">
                <a:solidFill>
                  <a:srgbClr val="00B0F0"/>
                </a:solidFill>
              </a:rPr>
              <a:t>between household with </a:t>
            </a:r>
            <a:r>
              <a:rPr lang="en-GB" sz="1400" dirty="0" smtClean="0">
                <a:solidFill>
                  <a:srgbClr val="00B0F0"/>
                </a:solidFill>
              </a:rPr>
              <a:t>people with </a:t>
            </a:r>
            <a:r>
              <a:rPr lang="en-GB" sz="1400" dirty="0">
                <a:solidFill>
                  <a:srgbClr val="00B0F0"/>
                </a:solidFill>
              </a:rPr>
              <a:t>and </a:t>
            </a:r>
            <a:r>
              <a:rPr lang="en-GB" sz="1400" dirty="0" smtClean="0">
                <a:solidFill>
                  <a:srgbClr val="00B0F0"/>
                </a:solidFill>
              </a:rPr>
              <a:t>without disability (35 countries)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B0F0"/>
                </a:solidFill>
              </a:rPr>
              <a:t>Disability: present data </a:t>
            </a:r>
            <a:r>
              <a:rPr lang="en-GB" sz="1400" dirty="0">
                <a:solidFill>
                  <a:srgbClr val="00B0F0"/>
                </a:solidFill>
              </a:rPr>
              <a:t>does not provide a clear picture of the nature or scale of this </a:t>
            </a:r>
            <a:r>
              <a:rPr lang="en-GB" sz="1400" dirty="0" smtClean="0">
                <a:solidFill>
                  <a:srgbClr val="00B0F0"/>
                </a:solidFill>
              </a:rPr>
              <a:t>inequality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 smtClean="0">
              <a:solidFill>
                <a:srgbClr val="00B0F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B0F0"/>
                </a:solidFill>
              </a:rPr>
              <a:t>Quantifying </a:t>
            </a:r>
            <a:r>
              <a:rPr lang="en-GB" sz="1400" dirty="0">
                <a:solidFill>
                  <a:srgbClr val="00B0F0"/>
                </a:solidFill>
              </a:rPr>
              <a:t>differential access within households </a:t>
            </a:r>
            <a:r>
              <a:rPr lang="en-GB" sz="1400" dirty="0" smtClean="0">
                <a:solidFill>
                  <a:srgbClr val="00B0F0"/>
                </a:solidFill>
              </a:rPr>
              <a:t>is  </a:t>
            </a:r>
            <a:r>
              <a:rPr lang="en-GB" sz="1400" dirty="0">
                <a:solidFill>
                  <a:srgbClr val="00B0F0"/>
                </a:solidFill>
              </a:rPr>
              <a:t>difficult. </a:t>
            </a:r>
          </a:p>
        </p:txBody>
      </p:sp>
    </p:spTree>
    <p:extLst>
      <p:ext uri="{BB962C8B-B14F-4D97-AF65-F5344CB8AC3E}">
        <p14:creationId xmlns:p14="http://schemas.microsoft.com/office/powerpoint/2010/main" val="42306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dirty="0" smtClean="0"/>
              <a:t>Data: 2010 census round in Latin America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939FE-7BC6-42BD-B27E-1F76D60FE7C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7544" y="1490299"/>
            <a:ext cx="835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CCFF"/>
                </a:solidFill>
              </a:rPr>
              <a:t>In households with </a:t>
            </a:r>
            <a:r>
              <a:rPr lang="en-US" b="1" dirty="0" smtClean="0">
                <a:solidFill>
                  <a:srgbClr val="66CCFF"/>
                </a:solidFill>
              </a:rPr>
              <a:t>and without a </a:t>
            </a:r>
            <a:r>
              <a:rPr lang="en-US" b="1" dirty="0">
                <a:solidFill>
                  <a:srgbClr val="66CCFF"/>
                </a:solidFill>
              </a:rPr>
              <a:t>disabled person, water and sanitation coverage appears to be </a:t>
            </a:r>
            <a:r>
              <a:rPr lang="en-US" b="1" dirty="0" smtClean="0">
                <a:solidFill>
                  <a:srgbClr val="66CCFF"/>
                </a:solidFill>
              </a:rPr>
              <a:t>similar</a:t>
            </a:r>
            <a:endParaRPr lang="en-US" b="1" dirty="0">
              <a:solidFill>
                <a:srgbClr val="66CC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200" y="2209292"/>
          <a:ext cx="8229600" cy="30566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133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330">
                <a:tc>
                  <a:txBody>
                    <a:bodyPr/>
                    <a:lstStyle/>
                    <a:p>
                      <a:r>
                        <a:rPr lang="en-US" sz="1600" dirty="0"/>
                        <a:t>Costa </a:t>
                      </a:r>
                      <a:r>
                        <a:rPr lang="en-US" sz="1600" dirty="0" smtClean="0"/>
                        <a:t>Rica CEN2011</a:t>
                      </a:r>
                      <a:endParaRPr lang="en-US" sz="1600" dirty="0"/>
                    </a:p>
                    <a:p>
                      <a:r>
                        <a:rPr lang="en-US" sz="1200" dirty="0"/>
                        <a:t>(any</a:t>
                      </a:r>
                      <a:r>
                        <a:rPr lang="en-US" sz="1200" baseline="0" dirty="0"/>
                        <a:t> disability)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Improved water</a:t>
                      </a:r>
                    </a:p>
                    <a:p>
                      <a:r>
                        <a:rPr lang="en-US" sz="1600" dirty="0"/>
                        <a:t>Improved</a:t>
                      </a:r>
                      <a:r>
                        <a:rPr lang="en-US" sz="1600" baseline="0" dirty="0"/>
                        <a:t> sanitation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95</a:t>
                      </a:r>
                    </a:p>
                    <a:p>
                      <a:r>
                        <a:rPr lang="en-US" sz="16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95</a:t>
                      </a:r>
                    </a:p>
                    <a:p>
                      <a:r>
                        <a:rPr lang="en-US" sz="1600" dirty="0"/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13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Ecuador CEN2010</a:t>
                      </a:r>
                      <a:endParaRPr lang="en-US" sz="1600" dirty="0"/>
                    </a:p>
                    <a:p>
                      <a:r>
                        <a:rPr lang="en-US" sz="1200" dirty="0"/>
                        <a:t>(“permanent” disability)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Improved water</a:t>
                      </a:r>
                    </a:p>
                    <a:p>
                      <a:r>
                        <a:rPr lang="en-US" sz="1600" dirty="0"/>
                        <a:t>Improved</a:t>
                      </a:r>
                      <a:r>
                        <a:rPr lang="en-US" sz="1600" baseline="0" dirty="0"/>
                        <a:t> sanitation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81</a:t>
                      </a:r>
                    </a:p>
                    <a:p>
                      <a:r>
                        <a:rPr lang="en-US" sz="16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83</a:t>
                      </a:r>
                    </a:p>
                    <a:p>
                      <a:r>
                        <a:rPr lang="en-US" sz="1600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13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Mexico CEN2010</a:t>
                      </a:r>
                      <a:endParaRPr lang="en-US" sz="1600" dirty="0"/>
                    </a:p>
                    <a:p>
                      <a:r>
                        <a:rPr lang="en-US" sz="1200" dirty="0"/>
                        <a:t>(physical or mental)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Improved water</a:t>
                      </a:r>
                    </a:p>
                    <a:p>
                      <a:r>
                        <a:rPr lang="en-US" sz="1600" dirty="0"/>
                        <a:t>Improved</a:t>
                      </a:r>
                      <a:r>
                        <a:rPr lang="en-US" sz="1600" baseline="0" dirty="0"/>
                        <a:t> sanitation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93</a:t>
                      </a:r>
                    </a:p>
                    <a:p>
                      <a:r>
                        <a:rPr lang="en-US" sz="16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93</a:t>
                      </a:r>
                    </a:p>
                    <a:p>
                      <a:r>
                        <a:rPr lang="en-US" sz="1600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13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Panama CEN2010</a:t>
                      </a:r>
                      <a:endParaRPr lang="en-US" sz="1600" dirty="0"/>
                    </a:p>
                    <a:p>
                      <a:r>
                        <a:rPr lang="en-US" sz="1200" dirty="0"/>
                        <a:t>(any</a:t>
                      </a:r>
                      <a:r>
                        <a:rPr lang="en-US" sz="1200" baseline="0" dirty="0"/>
                        <a:t> disability in list)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Improved water</a:t>
                      </a:r>
                    </a:p>
                    <a:p>
                      <a:r>
                        <a:rPr lang="en-US" sz="1600" dirty="0"/>
                        <a:t>Improved</a:t>
                      </a:r>
                      <a:r>
                        <a:rPr lang="en-US" sz="1600" baseline="0" dirty="0"/>
                        <a:t> sanitation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92</a:t>
                      </a:r>
                    </a:p>
                    <a:p>
                      <a:r>
                        <a:rPr lang="en-US" sz="16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93</a:t>
                      </a:r>
                    </a:p>
                    <a:p>
                      <a:r>
                        <a:rPr lang="en-US" sz="1600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537321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Definitions of disabled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vary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between these censuses </a:t>
            </a:r>
          </a:p>
          <a:p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</a:rPr>
              <a:t>No information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on specific barriers for people with disabilities only access at the household-level </a:t>
            </a: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7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Inclusive and accessible WASH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50000"/>
            </a:pPr>
            <a:endParaRPr lang="en-US" sz="240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50000"/>
            </a:pPr>
            <a:r>
              <a:rPr lang="en-US" sz="2400" dirty="0" smtClean="0">
                <a:solidFill>
                  <a:prstClr val="black"/>
                </a:solidFill>
              </a:rPr>
              <a:t>Inclusive</a:t>
            </a:r>
            <a:r>
              <a:rPr lang="en-US" sz="2400" dirty="0">
                <a:solidFill>
                  <a:prstClr val="black"/>
                </a:solidFill>
              </a:rPr>
              <a:t>, consultative, participatory with persons with disabilities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50000"/>
            </a:pPr>
            <a:r>
              <a:rPr lang="en-US" sz="2400" dirty="0">
                <a:solidFill>
                  <a:prstClr val="black"/>
                </a:solidFill>
              </a:rPr>
              <a:t>Confronting both societal barriers of access and technical/physical barriers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939FE-7BC6-42BD-B27E-1F76D60FE7C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00382"/>
            <a:ext cx="4420453" cy="3958508"/>
          </a:xfrm>
          <a:prstGeom prst="rect">
            <a:avLst/>
          </a:prstGeom>
          <a:effectLst>
            <a:outerShdw blurRad="330200" dist="241300" dir="2760000" algn="ctr" rotWithShape="0">
              <a:srgbClr val="000000">
                <a:alpha val="37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44865" y="5547582"/>
            <a:ext cx="1510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UNICEF Guyana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70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SDG – “for all” and ambition to leave no one </a:t>
            </a:r>
            <a:r>
              <a:rPr lang="en-US" sz="2400" dirty="0" smtClean="0"/>
              <a:t>behind must include people with disabilities</a:t>
            </a:r>
            <a:endParaRPr lang="en-US" sz="2400" dirty="0"/>
          </a:p>
          <a:p>
            <a:r>
              <a:rPr lang="en-US" sz="2400" dirty="0" smtClean="0"/>
              <a:t>There are specific </a:t>
            </a:r>
            <a:r>
              <a:rPr lang="en-US" sz="2400" dirty="0"/>
              <a:t>barriers </a:t>
            </a:r>
            <a:r>
              <a:rPr lang="en-US" sz="2400" dirty="0" smtClean="0"/>
              <a:t>to WASH faced </a:t>
            </a:r>
            <a:r>
              <a:rPr lang="en-US" sz="2400" dirty="0"/>
              <a:t>by </a:t>
            </a:r>
            <a:r>
              <a:rPr lang="en-US" sz="2400" dirty="0" smtClean="0"/>
              <a:t>people with disabilities at </a:t>
            </a:r>
            <a:r>
              <a:rPr lang="en-US" sz="2400" dirty="0"/>
              <a:t>home and away from home</a:t>
            </a:r>
          </a:p>
          <a:p>
            <a:r>
              <a:rPr lang="en-US" sz="2400" dirty="0" smtClean="0"/>
              <a:t>Inclusive design with participatory processes can ensure accessibility for </a:t>
            </a:r>
            <a:r>
              <a:rPr lang="en-US" sz="2400" dirty="0"/>
              <a:t>people with disabilities. </a:t>
            </a:r>
          </a:p>
          <a:p>
            <a:r>
              <a:rPr lang="en-US" sz="2400" dirty="0" smtClean="0"/>
              <a:t>Household-level monitoring insufficient and specific questions would need to be asked of people with disabilities</a:t>
            </a:r>
          </a:p>
          <a:p>
            <a:r>
              <a:rPr lang="en-US" sz="2400" dirty="0" smtClean="0"/>
              <a:t>The JMP is keen to collaborate with the disability community to explore innovative means of monitoring WASH access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939FE-7BC6-42BD-B27E-1F76D60FE7C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6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939FE-7BC6-42BD-B27E-1F76D60FE7C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4450156" cy="4696073"/>
          </a:xfrm>
        </p:spPr>
      </p:pic>
      <p:sp>
        <p:nvSpPr>
          <p:cNvPr id="6" name="Rectangle 5"/>
          <p:cNvSpPr/>
          <p:nvPr/>
        </p:nvSpPr>
        <p:spPr>
          <a:xfrm>
            <a:off x="5029867" y="5591170"/>
            <a:ext cx="184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UNICEF Malawi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93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/>
          <a:lstStyle/>
          <a:p>
            <a:pPr algn="l"/>
            <a:r>
              <a:rPr lang="fr-CH" sz="3600" dirty="0" smtClean="0"/>
              <a:t>SDG WASH </a:t>
            </a:r>
            <a:r>
              <a:rPr lang="fr-CH" sz="3600" dirty="0" err="1" smtClean="0"/>
              <a:t>targets</a:t>
            </a:r>
            <a:r>
              <a:rPr lang="fr-CH" sz="3600" dirty="0" smtClean="0"/>
              <a:t> and </a:t>
            </a:r>
            <a:r>
              <a:rPr lang="fr-CH" sz="3600" dirty="0" err="1" smtClean="0"/>
              <a:t>indicators</a:t>
            </a:r>
            <a:r>
              <a:rPr lang="fr-CH" sz="3600" dirty="0" smtClean="0"/>
              <a:t>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Target: </a:t>
            </a:r>
            <a:r>
              <a:rPr lang="en-US" dirty="0" smtClean="0"/>
              <a:t>By </a:t>
            </a:r>
            <a:r>
              <a:rPr lang="en-US" dirty="0"/>
              <a:t>2030, achieve universal and equitable access to safe and affordable drinking water for all 	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Indicator: </a:t>
            </a:r>
            <a:r>
              <a:rPr lang="en-GB" dirty="0" smtClean="0">
                <a:solidFill>
                  <a:srgbClr val="0070C0"/>
                </a:solidFill>
              </a:rPr>
              <a:t>Percentage </a:t>
            </a:r>
            <a:r>
              <a:rPr lang="en-GB" dirty="0">
                <a:solidFill>
                  <a:srgbClr val="0070C0"/>
                </a:solidFill>
              </a:rPr>
              <a:t>of population </a:t>
            </a:r>
            <a:r>
              <a:rPr lang="en-GB" dirty="0" smtClean="0">
                <a:solidFill>
                  <a:srgbClr val="0070C0"/>
                </a:solidFill>
              </a:rPr>
              <a:t>using 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safely </a:t>
            </a:r>
            <a:r>
              <a:rPr lang="en-GB" dirty="0">
                <a:solidFill>
                  <a:srgbClr val="0070C0"/>
                </a:solidFill>
              </a:rPr>
              <a:t>managed drinking water </a:t>
            </a:r>
            <a:r>
              <a:rPr lang="en-GB" dirty="0" smtClean="0">
                <a:solidFill>
                  <a:srgbClr val="0070C0"/>
                </a:solidFill>
              </a:rPr>
              <a:t>services </a:t>
            </a:r>
          </a:p>
          <a:p>
            <a:pPr marL="0" indent="0">
              <a:buNone/>
            </a:pPr>
            <a:r>
              <a:rPr lang="en-US" dirty="0" smtClean="0"/>
              <a:t>Target: By </a:t>
            </a:r>
            <a:r>
              <a:rPr lang="en-US" dirty="0"/>
              <a:t>2030, achieve access to adequate and equitable sanitation and hygiene for all and end open defecation, paying special attention to the needs of women and girls and those in vulnerable situations 	</a:t>
            </a:r>
          </a:p>
          <a:p>
            <a:pPr marL="400050" lvl="1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Indicator: Percentage </a:t>
            </a:r>
            <a:r>
              <a:rPr lang="en-GB" dirty="0">
                <a:solidFill>
                  <a:srgbClr val="00B050"/>
                </a:solidFill>
              </a:rPr>
              <a:t>of population using </a:t>
            </a:r>
            <a:r>
              <a:rPr lang="en-GB" dirty="0" smtClean="0">
                <a:solidFill>
                  <a:srgbClr val="00B050"/>
                </a:solidFill>
              </a:rPr>
              <a:t/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dirty="0" smtClean="0">
                <a:solidFill>
                  <a:srgbClr val="00B050"/>
                </a:solidFill>
              </a:rPr>
              <a:t>safely managed </a:t>
            </a:r>
            <a:r>
              <a:rPr lang="en-GB" dirty="0">
                <a:solidFill>
                  <a:srgbClr val="00B050"/>
                </a:solidFill>
              </a:rPr>
              <a:t>sanitation services </a:t>
            </a:r>
            <a:r>
              <a:rPr lang="en-GB" dirty="0" smtClean="0">
                <a:solidFill>
                  <a:srgbClr val="00B050"/>
                </a:solidFill>
              </a:rPr>
              <a:t>including </a:t>
            </a:r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 facilities with soap and </a:t>
            </a:r>
            <a:r>
              <a:rPr lang="en-GB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9D02-54E6-48B7-B65B-72D57F1FC9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-1"/>
          <a:ext cx="9144000" cy="6151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2016224"/>
                <a:gridCol w="2808312"/>
                <a:gridCol w="2555776"/>
              </a:tblGrid>
              <a:tr h="11960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MDG/SDG</a:t>
                      </a:r>
                      <a:endParaRPr lang="en-GB" sz="2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Service ladder</a:t>
                      </a:r>
                      <a:endParaRPr lang="en-GB" sz="2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Progressive realization</a:t>
                      </a:r>
                      <a:endParaRPr lang="en-GB" sz="2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Monitoring ladder</a:t>
                      </a:r>
                      <a:endParaRPr lang="en-GB" sz="2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u="none" strike="noStrike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u="none" strike="noStrike" smtClean="0">
                          <a:effectLst/>
                        </a:rPr>
                        <a:t>SDG 6.1</a:t>
                      </a:r>
                    </a:p>
                    <a:p>
                      <a:endParaRPr lang="en-GB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Safely managed drinking water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marL="144000" marR="144000" marT="0" marB="18000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On premises,</a:t>
                      </a:r>
                      <a:r>
                        <a:rPr lang="en-US" baseline="0" smtClean="0">
                          <a:solidFill>
                            <a:schemeClr val="bg1"/>
                          </a:solidFill>
                        </a:rPr>
                        <a:t> available when needed and meets water quality standards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marL="126000" marR="540000" marT="18000" marB="180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All developed countries, </a:t>
                      </a:r>
                      <a:b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and some</a:t>
                      </a:r>
                      <a:r>
                        <a:rPr lang="en-US" sz="1600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  <a:t> developing countries</a:t>
                      </a:r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8000" marR="126000" marT="18000" marB="18000" anchor="ctr">
                    <a:solidFill>
                      <a:srgbClr val="0070C0"/>
                    </a:solidFill>
                  </a:tcPr>
                </a:tc>
              </a:tr>
              <a:tr h="1196090">
                <a:tc rowSpan="3">
                  <a:txBody>
                    <a:bodyPr/>
                    <a:lstStyle/>
                    <a:p>
                      <a:pPr algn="ctr" fontAlgn="ctr"/>
                      <a:endParaRPr lang="en-GB" sz="2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en-GB" sz="2800" u="none" strike="noStrike" smtClean="0">
                          <a:effectLst/>
                        </a:rPr>
                        <a:t>MDG</a:t>
                      </a:r>
                      <a:r>
                        <a:rPr lang="en-GB" sz="2800" u="none" strike="noStrike" baseline="0" smtClean="0">
                          <a:effectLst/>
                        </a:rPr>
                        <a:t> continuity</a:t>
                      </a:r>
                      <a:endParaRPr lang="en-GB" sz="2800" u="none" strike="noStrike" smtClean="0">
                        <a:effectLst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Basic water</a:t>
                      </a:r>
                      <a:endParaRPr lang="en-GB"/>
                    </a:p>
                  </a:txBody>
                  <a:tcPr marL="144000" marR="144000" marT="0" marB="18000"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Improved facility within 30 minutes round trip collection time</a:t>
                      </a:r>
                      <a:endParaRPr lang="en-GB"/>
                    </a:p>
                  </a:txBody>
                  <a:tcPr marL="126000" marR="540000" marT="18000" marB="1800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smtClean="0">
                          <a:effectLst/>
                        </a:rPr>
                        <a:t>Most</a:t>
                      </a:r>
                      <a:r>
                        <a:rPr lang="en-GB" sz="1600" u="none" strike="noStrike" baseline="0" smtClean="0">
                          <a:effectLst/>
                        </a:rPr>
                        <a:t> developing and some  developed </a:t>
                      </a:r>
                      <a:br>
                        <a:rPr lang="en-GB" sz="1600" u="none" strike="noStrike" baseline="0" smtClean="0">
                          <a:effectLst/>
                        </a:rPr>
                      </a:br>
                      <a:r>
                        <a:rPr lang="en-GB" sz="1600" u="none" strike="noStrike" baseline="0" smtClean="0">
                          <a:effectLst/>
                        </a:rPr>
                        <a:t>countries report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000" marR="126000" marT="18000" marB="1800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960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Unimproved water</a:t>
                      </a:r>
                      <a:endParaRPr lang="en-GB"/>
                    </a:p>
                  </a:txBody>
                  <a:tcPr marL="144000" marR="144000" marT="0" marB="18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Facility which</a:t>
                      </a:r>
                      <a:r>
                        <a:rPr lang="en-US" baseline="0" smtClean="0"/>
                        <a:t> does not protect against contamination</a:t>
                      </a:r>
                      <a:endParaRPr lang="en-GB"/>
                    </a:p>
                  </a:txBody>
                  <a:tcPr marL="126000" marR="540000" marT="18000" marB="18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smtClean="0">
                          <a:effectLst/>
                        </a:rPr>
                        <a:t>Most</a:t>
                      </a:r>
                      <a:r>
                        <a:rPr lang="en-GB" sz="1600" u="none" strike="noStrike" baseline="0" smtClean="0">
                          <a:effectLst/>
                        </a:rPr>
                        <a:t> developing and some  developed </a:t>
                      </a:r>
                    </a:p>
                    <a:p>
                      <a:pPr algn="r" fontAlgn="ctr"/>
                      <a:r>
                        <a:rPr lang="en-GB" sz="1600" u="none" strike="noStrike" baseline="0" smtClean="0">
                          <a:effectLst/>
                        </a:rPr>
                        <a:t>countries report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000" marR="126000" marT="18000" marB="18000" anchor="ctr">
                    <a:solidFill>
                      <a:srgbClr val="FFC000"/>
                    </a:solidFill>
                  </a:tcPr>
                </a:tc>
              </a:tr>
              <a:tr h="119609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No service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marL="144000" marR="144000" marT="0" marB="18000" anchor="ctr" anchorCtr="1">
                    <a:solidFill>
                      <a:srgbClr val="F4671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solidFill>
                            <a:schemeClr val="bg1"/>
                          </a:solidFill>
                        </a:rPr>
                        <a:t>Surface water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marL="126000" marR="540000" marT="18000" marB="18000" anchor="ctr">
                    <a:solidFill>
                      <a:srgbClr val="F4671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All countries report</a:t>
                      </a:r>
                      <a:r>
                        <a:rPr lang="en-GB" sz="1600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  <a:t> (applies to developing countries)</a:t>
                      </a:r>
                      <a:endParaRPr lang="en-GB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8000" marR="126000" marT="18000" marB="18000" anchor="ctr">
                    <a:solidFill>
                      <a:srgbClr val="F4671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939FE-7BC6-42BD-B27E-1F76D60FE7C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1343777"/>
            <a:ext cx="15144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entagon 7"/>
          <p:cNvSpPr/>
          <p:nvPr/>
        </p:nvSpPr>
        <p:spPr bwMode="auto">
          <a:xfrm rot="16200000">
            <a:off x="3930704" y="3171050"/>
            <a:ext cx="5243033" cy="648072"/>
          </a:xfrm>
          <a:prstGeom prst="homePlate">
            <a:avLst/>
          </a:prstGeom>
          <a:gradFill rotWithShape="1">
            <a:gsLst>
              <a:gs pos="24000">
                <a:srgbClr val="FF9900"/>
              </a:gs>
              <a:gs pos="37000">
                <a:srgbClr val="FFC000"/>
              </a:gs>
              <a:gs pos="9000">
                <a:srgbClr val="F46710"/>
              </a:gs>
              <a:gs pos="62000">
                <a:srgbClr val="66CCFF"/>
              </a:gs>
              <a:gs pos="52000">
                <a:srgbClr val="66CCFF"/>
              </a:gs>
              <a:gs pos="85000">
                <a:srgbClr val="0070C0"/>
              </a:gs>
            </a:gsLst>
            <a:lin ang="0" scaled="0"/>
          </a:gra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0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Neue LT 45 Light"/>
                <a:cs typeface="Arial" pitchFamily="34" charset="0"/>
              </a:rPr>
              <a:t>      Developing</a:t>
            </a:r>
            <a:r>
              <a:rPr kumimoji="0" lang="en-GB" sz="200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HelveticaNeue LT 45 Light"/>
                <a:cs typeface="Arial" pitchFamily="34" charset="0"/>
              </a:rPr>
              <a:t>            </a:t>
            </a:r>
            <a:r>
              <a:rPr kumimoji="0" lang="en-GB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Neue LT 45 Light"/>
                <a:cs typeface="Arial" pitchFamily="34" charset="0"/>
              </a:rPr>
              <a:t>Developed </a:t>
            </a:r>
          </a:p>
        </p:txBody>
      </p:sp>
    </p:spTree>
    <p:extLst>
      <p:ext uri="{BB962C8B-B14F-4D97-AF65-F5344CB8AC3E}">
        <p14:creationId xmlns:p14="http://schemas.microsoft.com/office/powerpoint/2010/main" val="39353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939FE-7BC6-42BD-B27E-1F76D60FE7C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" y="63475"/>
          <a:ext cx="9144000" cy="595781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475655"/>
                <a:gridCol w="1872208"/>
                <a:gridCol w="2736304"/>
                <a:gridCol w="3059833"/>
              </a:tblGrid>
              <a:tr h="11158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 smtClean="0">
                          <a:effectLst/>
                        </a:rPr>
                        <a:t>MDG/SDG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Service ladder</a:t>
                      </a:r>
                      <a:endParaRPr lang="en-GB" sz="2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Progressive realization</a:t>
                      </a:r>
                      <a:endParaRPr lang="en-GB" sz="2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Monitoring ladder</a:t>
                      </a:r>
                      <a:endParaRPr lang="en-GB" sz="2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20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SDG 6.2</a:t>
                      </a:r>
                      <a:endParaRPr lang="en-GB" sz="2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Safely managed sanitation </a:t>
                      </a:r>
                      <a:endParaRPr lang="en-GB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Beyond basic sanitation</a:t>
                      </a:r>
                      <a:r>
                        <a:rPr lang="en-US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facility</a:t>
                      </a:r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, safe disposal of fecal wastes</a:t>
                      </a:r>
                      <a:r>
                        <a:rPr lang="en-US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on site, or </a:t>
                      </a:r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transport</a:t>
                      </a:r>
                      <a:r>
                        <a:rPr lang="en-US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and treatment off-site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44000" marR="3600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All developed countries, </a:t>
                      </a:r>
                      <a:b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some</a:t>
                      </a:r>
                      <a:r>
                        <a:rPr lang="en-US" sz="1600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  <a:t> developing countries</a:t>
                      </a:r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ctr">
                    <a:solidFill>
                      <a:srgbClr val="009900"/>
                    </a:solidFill>
                  </a:tcPr>
                </a:tc>
              </a:tr>
              <a:tr h="7021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smtClean="0">
                          <a:effectLst/>
                        </a:rPr>
                        <a:t>MDG</a:t>
                      </a:r>
                      <a:r>
                        <a:rPr lang="en-GB" sz="2400" u="none" strike="noStrike" baseline="0" smtClean="0">
                          <a:effectLst/>
                        </a:rPr>
                        <a:t> continuity</a:t>
                      </a:r>
                      <a:endParaRPr lang="en-GB" sz="2400" u="none" strike="noStrike" smtClean="0">
                        <a:effectLst/>
                      </a:endParaRPr>
                    </a:p>
                  </a:txBody>
                  <a:tcPr marL="8621" marR="8621" marT="862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smtClean="0">
                          <a:effectLst/>
                        </a:rPr>
                        <a:t>Basic sanitation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smtClean="0">
                          <a:effectLst/>
                        </a:rPr>
                        <a:t>Private basic sanitation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0" marR="360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smtClean="0">
                          <a:effectLst/>
                        </a:rPr>
                        <a:t>Most</a:t>
                      </a:r>
                      <a:r>
                        <a:rPr lang="en-GB" sz="1600" u="none" strike="noStrike" baseline="0" smtClean="0">
                          <a:effectLst/>
                        </a:rPr>
                        <a:t> developing and some </a:t>
                      </a:r>
                      <a:br>
                        <a:rPr lang="en-GB" sz="1600" u="none" strike="noStrike" baseline="0" smtClean="0">
                          <a:effectLst/>
                        </a:rPr>
                      </a:br>
                      <a:r>
                        <a:rPr lang="en-GB" sz="1600" u="none" strike="noStrike" baseline="0" smtClean="0">
                          <a:effectLst/>
                        </a:rPr>
                        <a:t>developed countries report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ctr">
                    <a:solidFill>
                      <a:srgbClr val="92D050"/>
                    </a:solidFill>
                  </a:tcPr>
                </a:tc>
              </a:tr>
              <a:tr h="9316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smtClean="0">
                          <a:effectLst/>
                        </a:rPr>
                        <a:t>Shared sanitation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rgbClr val="FCF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smtClean="0">
                          <a:effectLst/>
                        </a:rPr>
                        <a:t>Improved sanitation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0" marR="36000" marT="0" marB="0" anchor="ctr">
                    <a:solidFill>
                      <a:srgbClr val="FCF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smtClean="0">
                          <a:effectLst/>
                        </a:rPr>
                        <a:t>Most</a:t>
                      </a:r>
                      <a:r>
                        <a:rPr lang="en-GB" sz="1600" u="none" strike="noStrike" baseline="0" smtClean="0">
                          <a:effectLst/>
                        </a:rPr>
                        <a:t> developing and some </a:t>
                      </a:r>
                      <a:br>
                        <a:rPr lang="en-GB" sz="1600" u="none" strike="noStrike" baseline="0" smtClean="0">
                          <a:effectLst/>
                        </a:rPr>
                      </a:br>
                      <a:r>
                        <a:rPr lang="en-GB" sz="1600" u="none" strike="noStrike" baseline="0" smtClean="0">
                          <a:effectLst/>
                        </a:rPr>
                        <a:t>developed countries report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ctr">
                    <a:solidFill>
                      <a:srgbClr val="FCF600"/>
                    </a:solidFill>
                  </a:tcPr>
                </a:tc>
              </a:tr>
              <a:tr h="6563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smtClean="0">
                          <a:effectLst/>
                        </a:rPr>
                        <a:t>Unimproved sanitation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smtClean="0">
                          <a:effectLst/>
                        </a:rPr>
                        <a:t>Fixed point defecation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0" marR="3600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smtClean="0">
                          <a:effectLst/>
                        </a:rPr>
                        <a:t>All countries report</a:t>
                      </a:r>
                      <a:r>
                        <a:rPr lang="en-GB" sz="1600" u="none" strike="noStrike" baseline="0" smtClean="0">
                          <a:effectLst/>
                        </a:rPr>
                        <a:t> (applies </a:t>
                      </a:r>
                      <a:br>
                        <a:rPr lang="en-GB" sz="1600" u="none" strike="noStrike" baseline="0" smtClean="0">
                          <a:effectLst/>
                        </a:rPr>
                      </a:br>
                      <a:r>
                        <a:rPr lang="en-GB" sz="1600" u="none" strike="noStrike" baseline="0" smtClean="0">
                          <a:effectLst/>
                        </a:rPr>
                        <a:t>to developing countries)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ctr">
                    <a:solidFill>
                      <a:srgbClr val="FF9900"/>
                    </a:solidFill>
                  </a:tcPr>
                </a:tc>
              </a:tr>
              <a:tr h="9316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No service</a:t>
                      </a:r>
                      <a:endParaRPr lang="en-GB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solidFill>
                      <a:srgbClr val="F4671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Open defecation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44000" marR="36000" marT="0" marB="0" anchor="ctr">
                    <a:solidFill>
                      <a:srgbClr val="F4671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All countries</a:t>
                      </a:r>
                      <a:r>
                        <a:rPr lang="en-GB" sz="1600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  <a:t> report </a:t>
                      </a:r>
                      <a:br>
                        <a:rPr lang="en-GB" sz="1600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600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  <a:t>(applies to some countries)</a:t>
                      </a:r>
                      <a:endParaRPr lang="en-GB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144000" marT="0" marB="0" anchor="ctr">
                    <a:solidFill>
                      <a:srgbClr val="F46710"/>
                    </a:solidFill>
                  </a:tcPr>
                </a:tc>
              </a:tr>
            </a:tbl>
          </a:graphicData>
        </a:graphic>
      </p:graphicFrame>
      <p:sp>
        <p:nvSpPr>
          <p:cNvPr id="6" name="Pentagon 5"/>
          <p:cNvSpPr/>
          <p:nvPr/>
        </p:nvSpPr>
        <p:spPr bwMode="auto">
          <a:xfrm rot="16200000">
            <a:off x="3493302" y="3075735"/>
            <a:ext cx="5243033" cy="648072"/>
          </a:xfrm>
          <a:prstGeom prst="homePlate">
            <a:avLst/>
          </a:prstGeom>
          <a:gradFill rotWithShape="1">
            <a:gsLst>
              <a:gs pos="24000">
                <a:srgbClr val="FFC000"/>
              </a:gs>
              <a:gs pos="9000">
                <a:srgbClr val="F46710"/>
              </a:gs>
              <a:gs pos="60000">
                <a:srgbClr val="92D050"/>
              </a:gs>
              <a:gs pos="46000">
                <a:srgbClr val="FCF600"/>
              </a:gs>
              <a:gs pos="34000">
                <a:srgbClr val="FCF600"/>
              </a:gs>
              <a:gs pos="85000">
                <a:srgbClr val="009900"/>
              </a:gs>
            </a:gsLst>
            <a:lin ang="0" scaled="0"/>
          </a:gra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0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Neue LT 45 Light"/>
                <a:cs typeface="Arial" pitchFamily="34" charset="0"/>
              </a:rPr>
              <a:t>      Developing</a:t>
            </a:r>
            <a:r>
              <a:rPr kumimoji="0" lang="en-GB" sz="200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HelveticaNeue LT 45 Light"/>
                <a:cs typeface="Arial" pitchFamily="34" charset="0"/>
              </a:rPr>
              <a:t>            </a:t>
            </a:r>
            <a:r>
              <a:rPr kumimoji="0" lang="en-GB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HelveticaNeue LT 45 Light"/>
                <a:cs typeface="Arial" pitchFamily="34" charset="0"/>
              </a:rPr>
              <a:t>Developed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133278" y="2053158"/>
            <a:ext cx="5799137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SDG targets…'leave no one behind'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4784"/>
            <a:ext cx="4474841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</a:t>
            </a:r>
            <a:r>
              <a:rPr lang="en-US" dirty="0" err="1" smtClean="0"/>
              <a:t>isaggregate</a:t>
            </a:r>
            <a:r>
              <a:rPr lang="en-US" dirty="0" smtClean="0"/>
              <a:t> as relevant </a:t>
            </a:r>
            <a:endParaRPr lang="en-US" dirty="0"/>
          </a:p>
          <a:p>
            <a:pPr lvl="1"/>
            <a:r>
              <a:rPr lang="en-US" dirty="0" smtClean="0"/>
              <a:t>income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sex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age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race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ethnicity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migratory status,</a:t>
            </a:r>
          </a:p>
          <a:p>
            <a:pPr lvl="1"/>
            <a:r>
              <a:rPr lang="en-US" dirty="0" smtClean="0"/>
              <a:t>disability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geographic </a:t>
            </a:r>
            <a:r>
              <a:rPr lang="en-US" dirty="0"/>
              <a:t>location, </a:t>
            </a:r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/>
              <a:t>other </a:t>
            </a:r>
            <a:r>
              <a:rPr lang="en-US" dirty="0" smtClean="0"/>
              <a:t>characteristics of national relevance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9D02-54E6-48B7-B65B-72D57F1FC91F}" type="slidenum">
              <a:rPr lang="en-GB" smtClean="0"/>
              <a:t>5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76056" y="1412776"/>
            <a:ext cx="38987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Target elements </a:t>
            </a:r>
            <a:endParaRPr lang="en-US" dirty="0" smtClean="0"/>
          </a:p>
          <a:p>
            <a:pPr lvl="1"/>
            <a:r>
              <a:rPr lang="en-US" dirty="0" smtClean="0"/>
              <a:t>Universal </a:t>
            </a:r>
          </a:p>
          <a:p>
            <a:pPr lvl="1"/>
            <a:r>
              <a:rPr lang="en-US" dirty="0" smtClean="0"/>
              <a:t>equitable </a:t>
            </a:r>
            <a:endParaRPr lang="en-US" dirty="0"/>
          </a:p>
          <a:p>
            <a:pPr lvl="1"/>
            <a:r>
              <a:rPr lang="en-US" dirty="0" smtClean="0"/>
              <a:t>safe </a:t>
            </a:r>
          </a:p>
          <a:p>
            <a:pPr lvl="1"/>
            <a:r>
              <a:rPr lang="en-US" dirty="0" smtClean="0"/>
              <a:t>affordable </a:t>
            </a:r>
          </a:p>
          <a:p>
            <a:pPr lvl="1"/>
            <a:r>
              <a:rPr lang="en-US" dirty="0" smtClean="0"/>
              <a:t>adequate  </a:t>
            </a:r>
            <a:endParaRPr lang="en-US" dirty="0"/>
          </a:p>
          <a:p>
            <a:pPr lvl="1"/>
            <a:r>
              <a:rPr lang="en-US" dirty="0" smtClean="0"/>
              <a:t>open </a:t>
            </a:r>
            <a:r>
              <a:rPr lang="en-US" dirty="0"/>
              <a:t>defecation, </a:t>
            </a:r>
            <a:endParaRPr lang="en-US" dirty="0" smtClean="0"/>
          </a:p>
          <a:p>
            <a:pPr lvl="1"/>
            <a:r>
              <a:rPr lang="en-US" dirty="0" smtClean="0"/>
              <a:t>women </a:t>
            </a:r>
            <a:r>
              <a:rPr lang="en-US" dirty="0"/>
              <a:t>and </a:t>
            </a:r>
            <a:r>
              <a:rPr lang="en-US" dirty="0" smtClean="0"/>
              <a:t>girls</a:t>
            </a:r>
          </a:p>
          <a:p>
            <a:pPr lvl="1"/>
            <a:r>
              <a:rPr lang="en-US" dirty="0" smtClean="0"/>
              <a:t>vulnerable situations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15616" y="4293096"/>
            <a:ext cx="1512168" cy="432048"/>
          </a:xfrm>
          <a:prstGeom prst="ellipse">
            <a:avLst/>
          </a:prstGeom>
          <a:solidFill>
            <a:srgbClr val="92D05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652120" y="5229200"/>
            <a:ext cx="3168352" cy="576064"/>
          </a:xfrm>
          <a:prstGeom prst="ellipse">
            <a:avLst/>
          </a:prstGeom>
          <a:solidFill>
            <a:srgbClr val="92D05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436096" y="1988840"/>
            <a:ext cx="2160240" cy="432048"/>
          </a:xfrm>
          <a:prstGeom prst="ellipse">
            <a:avLst/>
          </a:prstGeom>
          <a:solidFill>
            <a:srgbClr val="92D05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083364" y="2416026"/>
            <a:ext cx="3168352" cy="576064"/>
          </a:xfrm>
          <a:prstGeom prst="ellipse">
            <a:avLst/>
          </a:prstGeom>
          <a:solidFill>
            <a:srgbClr val="92D05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347633"/>
            <a:ext cx="7566025" cy="1090612"/>
          </a:xfrm>
        </p:spPr>
        <p:txBody>
          <a:bodyPr/>
          <a:lstStyle/>
          <a:p>
            <a:r>
              <a:rPr lang="en-AU" sz="3600" dirty="0"/>
              <a:t>Inequalities are intersectional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411728" cy="880137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AU" sz="2000" dirty="0" smtClean="0"/>
              <a:t>The SDGs must go beyond identifying inequality by wealth quintiles</a:t>
            </a:r>
          </a:p>
          <a:p>
            <a:pPr>
              <a:buFont typeface="Wingdings" charset="2"/>
              <a:buChar char="§"/>
            </a:pPr>
            <a:r>
              <a:rPr lang="en-AU" sz="2000" dirty="0" smtClean="0"/>
              <a:t>The world’s poorest are disproportionately characterized by one or several exclusionary or discriminatory grounds</a:t>
            </a:r>
          </a:p>
          <a:p>
            <a:endParaRPr lang="en-AU" sz="20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2555776" y="2780928"/>
            <a:ext cx="3980913" cy="1813179"/>
            <a:chOff x="2356704" y="2302034"/>
            <a:chExt cx="4621270" cy="2159932"/>
          </a:xfrm>
        </p:grpSpPr>
        <p:sp>
          <p:nvSpPr>
            <p:cNvPr id="8" name="TextBox 7"/>
            <p:cNvSpPr txBox="1"/>
            <p:nvPr/>
          </p:nvSpPr>
          <p:spPr>
            <a:xfrm>
              <a:off x="2356704" y="4198435"/>
              <a:ext cx="1280714" cy="26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>
                  <a:latin typeface="Gotham Medium"/>
                  <a:cs typeface="Gotham Medium"/>
                </a:rPr>
                <a:t>Gender</a:t>
              </a:r>
              <a:endParaRPr lang="pt-BR" dirty="0">
                <a:latin typeface="Gotham Medium"/>
                <a:cs typeface="Gotham Medium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97260" y="4198797"/>
              <a:ext cx="1280714" cy="26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>
                  <a:latin typeface="Gotham Medium"/>
                  <a:cs typeface="Gotham Medium"/>
                </a:rPr>
                <a:t>Disability</a:t>
              </a:r>
              <a:endParaRPr lang="pt-BR" dirty="0">
                <a:latin typeface="Gotham Medium"/>
                <a:cs typeface="Gotham Medium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1302" y="2302034"/>
              <a:ext cx="1280714" cy="26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>
                  <a:latin typeface="Gotham Medium"/>
                  <a:cs typeface="Gotham Medium"/>
                </a:rPr>
                <a:t>Caste</a:t>
              </a:r>
              <a:endParaRPr lang="pt-BR" dirty="0">
                <a:latin typeface="Gotham Medium"/>
                <a:cs typeface="Gotham Medium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97260" y="2302034"/>
              <a:ext cx="1280714" cy="26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>
                  <a:latin typeface="Gotham Medium"/>
                  <a:cs typeface="Gotham Medium"/>
                </a:rPr>
                <a:t>Ethnicity</a:t>
              </a:r>
              <a:endParaRPr lang="pt-BR" dirty="0">
                <a:latin typeface="Gotham Medium"/>
                <a:cs typeface="Gotham Medium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349343" y="2709359"/>
              <a:ext cx="2190652" cy="140585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349343" y="2709359"/>
              <a:ext cx="2190652" cy="140585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8708" y="2751705"/>
              <a:ext cx="1309621" cy="1131179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3214533" y="2565203"/>
              <a:ext cx="248272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349343" y="4213767"/>
              <a:ext cx="219065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214533" y="2709359"/>
              <a:ext cx="0" cy="140585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668495" y="2709359"/>
              <a:ext cx="0" cy="140585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25506" y="4749480"/>
            <a:ext cx="77818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r>
              <a:rPr lang="en-AU" sz="2000" dirty="0"/>
              <a:t>Laws, policies, lengthy administrative procedures </a:t>
            </a:r>
            <a:r>
              <a:rPr lang="en-AU" sz="2000" dirty="0" smtClean="0"/>
              <a:t>can also </a:t>
            </a:r>
            <a:r>
              <a:rPr lang="en-AU" sz="2000" dirty="0"/>
              <a:t>negatively </a:t>
            </a:r>
            <a:r>
              <a:rPr lang="en-AU" sz="2000" dirty="0" smtClean="0"/>
              <a:t>impact on access to water and sanitation services.</a:t>
            </a:r>
          </a:p>
          <a:p>
            <a:pPr marL="800100" lvl="1" indent="-342900">
              <a:buClr>
                <a:schemeClr val="accent1"/>
              </a:buClr>
              <a:buFont typeface="Wingdings" charset="2"/>
              <a:buChar char="§"/>
            </a:pPr>
            <a:r>
              <a:rPr lang="en-AU" sz="2000" dirty="0" err="1" smtClean="0"/>
              <a:t>Eg</a:t>
            </a:r>
            <a:r>
              <a:rPr lang="en-AU" sz="2000" dirty="0" smtClean="0"/>
              <a:t>. People with disabilities are socially excluded unless special policies ensure their access in public spaces</a:t>
            </a:r>
            <a:endParaRPr lang="en-AU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453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347633"/>
            <a:ext cx="7566025" cy="1090612"/>
          </a:xfrm>
        </p:spPr>
        <p:txBody>
          <a:bodyPr/>
          <a:lstStyle/>
          <a:p>
            <a:r>
              <a:rPr lang="en-AU" sz="3600" dirty="0"/>
              <a:t>Incorporating disaggregated indicators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7883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r>
              <a:rPr lang="en-GB" dirty="0"/>
              <a:t>The human rights to water and sanitation and the human rights principles of non-discrimination and equality inform the framework for monitoring </a:t>
            </a:r>
            <a:r>
              <a:rPr lang="en-GB" dirty="0" smtClean="0"/>
              <a:t>inequalities</a:t>
            </a:r>
          </a:p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r>
              <a:rPr lang="en-GB" dirty="0" smtClean="0"/>
              <a:t>The END Working Group suggests a metric comparing advantaged groups with disadvantaged groups. in the following areas of monitoring:</a:t>
            </a:r>
          </a:p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endParaRPr lang="en-GB" dirty="0"/>
          </a:p>
          <a:p>
            <a:pPr marL="809625" lvl="0" indent="-457200">
              <a:buClr>
                <a:srgbClr val="00589A"/>
              </a:buClr>
              <a:buFont typeface="+mj-lt"/>
              <a:buAutoNum type="arabicPeriod"/>
            </a:pPr>
            <a:r>
              <a:rPr lang="en-GB" dirty="0"/>
              <a:t>Wealth quintile analysis</a:t>
            </a:r>
            <a:endParaRPr lang="en-CA" dirty="0"/>
          </a:p>
          <a:p>
            <a:pPr marL="809625" lvl="0" indent="-457200">
              <a:buClr>
                <a:srgbClr val="00589A"/>
              </a:buClr>
              <a:buFont typeface="+mj-lt"/>
              <a:buAutoNum type="arabicPeriod"/>
            </a:pPr>
            <a:r>
              <a:rPr lang="en-GB" dirty="0"/>
              <a:t>Geographic </a:t>
            </a:r>
            <a:r>
              <a:rPr lang="en-GB" dirty="0" smtClean="0"/>
              <a:t>disparities </a:t>
            </a:r>
          </a:p>
          <a:p>
            <a:pPr marL="811213" lvl="1" indent="-265113">
              <a:buClr>
                <a:srgbClr val="00589A"/>
              </a:buClr>
            </a:pPr>
            <a:r>
              <a:rPr lang="en-GB" dirty="0" smtClean="0">
                <a:solidFill>
                  <a:srgbClr val="00589A"/>
                </a:solidFill>
              </a:rPr>
              <a:t>		a) </a:t>
            </a:r>
            <a:r>
              <a:rPr lang="en-GB" b="1" u="sng" dirty="0" smtClean="0"/>
              <a:t>rural</a:t>
            </a:r>
            <a:r>
              <a:rPr lang="en-GB" b="1" u="sng" dirty="0"/>
              <a:t>-</a:t>
            </a:r>
            <a:r>
              <a:rPr lang="en-GB" b="1" u="sng" dirty="0" smtClean="0"/>
              <a:t>urban</a:t>
            </a:r>
            <a:endParaRPr lang="en-GB" b="1" dirty="0" smtClean="0"/>
          </a:p>
          <a:p>
            <a:pPr marL="811213" lvl="1" indent="-265113">
              <a:buClr>
                <a:srgbClr val="00589A"/>
              </a:buClr>
            </a:pPr>
            <a:r>
              <a:rPr lang="en-GB" dirty="0" smtClean="0">
                <a:solidFill>
                  <a:srgbClr val="00589A"/>
                </a:solidFill>
              </a:rPr>
              <a:t>		b) </a:t>
            </a:r>
            <a:r>
              <a:rPr lang="en-GB" b="1" u="sng" dirty="0" smtClean="0"/>
              <a:t>intra</a:t>
            </a:r>
            <a:r>
              <a:rPr lang="en-GB" b="1" u="sng" dirty="0"/>
              <a:t>-</a:t>
            </a:r>
            <a:r>
              <a:rPr lang="en-GB" b="1" u="sng" dirty="0" smtClean="0"/>
              <a:t>urban</a:t>
            </a:r>
            <a:endParaRPr lang="en-CA" dirty="0"/>
          </a:p>
          <a:p>
            <a:pPr marL="809625" lvl="0" indent="-457200">
              <a:buClr>
                <a:srgbClr val="00589A"/>
              </a:buClr>
              <a:buFont typeface="+mj-lt"/>
              <a:buAutoNum type="arabicPeriod"/>
            </a:pPr>
            <a:r>
              <a:rPr lang="en-GB" dirty="0"/>
              <a:t>Group-related inequalities (e.g. based on race, ethnicity and migratory status)</a:t>
            </a:r>
            <a:endParaRPr lang="en-CA" dirty="0"/>
          </a:p>
          <a:p>
            <a:pPr marL="809625" lvl="0" indent="-457200">
              <a:buClr>
                <a:srgbClr val="00589A"/>
              </a:buClr>
              <a:buFont typeface="+mj-lt"/>
              <a:buAutoNum type="arabicPeriod"/>
            </a:pPr>
            <a:r>
              <a:rPr lang="en-GB" dirty="0"/>
              <a:t>Intra-household inequalities (e.g. based on sex, age and disability)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AU" dirty="0"/>
          </a:p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r>
              <a:rPr lang="en-GB" dirty="0" smtClean="0"/>
              <a:t>Service provision must also be monitored in institutions, the workplace and public spaces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06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/>
          <a:lstStyle/>
          <a:p>
            <a:r>
              <a:rPr lang="en-AU" sz="2800" dirty="0">
                <a:latin typeface="Gotham Bold"/>
                <a:cs typeface="Gotham Bold"/>
              </a:rPr>
              <a:t>Progressive elimination of inequalities </a:t>
            </a:r>
            <a:br>
              <a:rPr lang="en-AU" sz="2800" dirty="0">
                <a:latin typeface="Gotham Bold"/>
                <a:cs typeface="Gotham Bold"/>
              </a:rPr>
            </a:br>
            <a:r>
              <a:rPr lang="en-AU" sz="2800" i="1" dirty="0">
                <a:latin typeface="Gotham Bold"/>
                <a:cs typeface="Gotham Bold"/>
              </a:rPr>
              <a:t>= </a:t>
            </a:r>
            <a:br>
              <a:rPr lang="en-AU" sz="2800" i="1" dirty="0">
                <a:latin typeface="Gotham Bold"/>
                <a:cs typeface="Gotham Bold"/>
              </a:rPr>
            </a:br>
            <a:r>
              <a:rPr lang="en-AU" sz="2800" dirty="0">
                <a:latin typeface="Gotham Bold"/>
                <a:cs typeface="Gotham Bold"/>
              </a:rPr>
              <a:t>Progressive realisation of human rights</a:t>
            </a:r>
            <a:endParaRPr lang="en-AU" sz="2800" dirty="0">
              <a:latin typeface="Gotham Medium"/>
              <a:cs typeface="Gotha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9D02-54E6-48B7-B65B-72D57F1FC91F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35558"/>
              </p:ext>
            </p:extLst>
          </p:nvPr>
        </p:nvGraphicFramePr>
        <p:xfrm>
          <a:off x="1835696" y="2780928"/>
          <a:ext cx="5649535" cy="294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1556792"/>
            <a:ext cx="7883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r>
              <a:rPr lang="en-GB" dirty="0" smtClean="0"/>
              <a:t>Progress among both groups can be followed. Disparity should decrease through time</a:t>
            </a:r>
          </a:p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r>
              <a:rPr lang="en-GB" dirty="0" smtClean="0"/>
              <a:t>The world’s most disadvantaged groups must be given priority</a:t>
            </a:r>
          </a:p>
        </p:txBody>
      </p:sp>
    </p:spTree>
    <p:extLst>
      <p:ext uri="{BB962C8B-B14F-4D97-AF65-F5344CB8AC3E}">
        <p14:creationId xmlns:p14="http://schemas.microsoft.com/office/powerpoint/2010/main" val="25464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200" dirty="0" smtClean="0">
                <a:latin typeface="Calibri" pitchFamily="34" charset="0"/>
                <a:cs typeface="Arial" charset="0"/>
              </a:rPr>
              <a:t>Priorities and way forward…  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9D02-54E6-48B7-B65B-72D57F1FC91F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16402"/>
              </p:ext>
            </p:extLst>
          </p:nvPr>
        </p:nvGraphicFramePr>
        <p:xfrm>
          <a:off x="251520" y="1268760"/>
          <a:ext cx="8640960" cy="472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310873"/>
                <a:gridCol w="1595633"/>
                <a:gridCol w="1626208"/>
                <a:gridCol w="1515958"/>
              </a:tblGrid>
              <a:tr h="88836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Disaggregation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Priority for</a:t>
                      </a:r>
                      <a:r>
                        <a:rPr lang="en-GB" baseline="0" dirty="0" smtClean="0"/>
                        <a:t> WASH SDG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Priority for JMP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 collaboration with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External collaboration</a:t>
                      </a:r>
                      <a:endParaRPr lang="en-GB" dirty="0"/>
                    </a:p>
                  </a:txBody>
                  <a:tcPr/>
                </a:tc>
              </a:tr>
              <a:tr h="36028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Income (WQ)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HHS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028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Affordability 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WB,</a:t>
                      </a:r>
                      <a:r>
                        <a:rPr lang="en-GB" baseline="0" dirty="0" smtClean="0"/>
                        <a:t> HHS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28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Sex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UNWOMEN</a:t>
                      </a:r>
                      <a:r>
                        <a:rPr lang="en-GB" smtClean="0"/>
                        <a:t>,</a:t>
                      </a:r>
                      <a:r>
                        <a:rPr lang="en-GB" baseline="0" smtClean="0"/>
                        <a:t> IAEG-gender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028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Race, ethnicity,</a:t>
                      </a:r>
                      <a:r>
                        <a:rPr lang="en-GB" baseline="0" dirty="0" smtClean="0"/>
                        <a:t> religion, education… 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 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Thematic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IER, etc. 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Academia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299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Migratory status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 (?)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TBC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Academia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28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Disability (</a:t>
                      </a:r>
                      <a:r>
                        <a:rPr lang="en-GB" dirty="0" err="1" smtClean="0"/>
                        <a:t>incl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age)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Disability com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TBC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2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Subnational (NTD, nutrition),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informal urban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UNHABITAT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02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 household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WHO, UNICEF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Academia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16024" y="4581128"/>
            <a:ext cx="8460432" cy="504056"/>
          </a:xfrm>
          <a:prstGeom prst="ellipse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0C96CCC5BBD4F99B65F8415CE2643" ma:contentTypeVersion="0" ma:contentTypeDescription="Create a new document." ma:contentTypeScope="" ma:versionID="35cab8cd40061a112dcfd7224c59ef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d5ddf1a2e1720e7a3325136dcfb8d8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140AAD-6B73-4DD2-928B-B499DCA7BB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A41AC-D71F-481F-BD0F-8F1C9AC4BD4D}">
  <ds:schemaRefs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B349E3B-CBE1-4737-86E7-C20B6B39E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12537</TotalTime>
  <Words>1249</Words>
  <Application>Microsoft Office PowerPoint</Application>
  <PresentationFormat>On-screen Show (4:3)</PresentationFormat>
  <Paragraphs>286</Paragraphs>
  <Slides>15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Gotham Bold</vt:lpstr>
      <vt:lpstr>Gotham Medium</vt:lpstr>
      <vt:lpstr>HelveticaNeue LT 45 Light</vt:lpstr>
      <vt:lpstr>Times New Roman</vt:lpstr>
      <vt:lpstr>Wingdings</vt:lpstr>
      <vt:lpstr>Office Theme</vt:lpstr>
      <vt:lpstr>Monitoring access to water, sanitation and hygiene for people with disabilities </vt:lpstr>
      <vt:lpstr>SDG WASH targets and indicators </vt:lpstr>
      <vt:lpstr>PowerPoint Presentation</vt:lpstr>
      <vt:lpstr>PowerPoint Presentation</vt:lpstr>
      <vt:lpstr>SDG targets…'leave no one behind'</vt:lpstr>
      <vt:lpstr>Inequalities are intersectional</vt:lpstr>
      <vt:lpstr>Incorporating disaggregated indicators</vt:lpstr>
      <vt:lpstr>Progressive elimination of inequalities  =  Progressive realisation of human rights</vt:lpstr>
      <vt:lpstr>Priorities and way forward…  </vt:lpstr>
      <vt:lpstr>Data: world health surveys  in 2003/2004</vt:lpstr>
      <vt:lpstr>Data: world health surveys  in 2003/2004</vt:lpstr>
      <vt:lpstr>Data: 2010 census round in Latin America</vt:lpstr>
      <vt:lpstr>Inclusive and accessible WASH</vt:lpstr>
      <vt:lpstr>Conclusions</vt:lpstr>
      <vt:lpstr>PowerPoint Presentation</vt:lpstr>
    </vt:vector>
  </TitlesOfParts>
  <Company>WHO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HOSSAIN, Khondkar Rifat</dc:creator>
  <cp:lastModifiedBy>Robert Bain</cp:lastModifiedBy>
  <cp:revision>372</cp:revision>
  <dcterms:created xsi:type="dcterms:W3CDTF">2014-05-30T19:34:49Z</dcterms:created>
  <dcterms:modified xsi:type="dcterms:W3CDTF">2016-05-03T17:41:18Z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0x0101007F30C96CCC5BBD4F99B65F8415CE2643</vt:lpwstr>
  </property>
  <property fmtid="{D5CDD505-2E9C-101B-9397-08002B2CF9AE}" pid="3" name="IsMyDocuments">
    <vt:bool>true</vt:bool>
  </property>
</Properties>
</file>